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44"/>
  </p:notesMasterIdLst>
  <p:sldIdLst>
    <p:sldId id="256" r:id="rId2"/>
    <p:sldId id="300" r:id="rId3"/>
    <p:sldId id="298" r:id="rId4"/>
    <p:sldId id="295" r:id="rId5"/>
    <p:sldId id="339" r:id="rId6"/>
    <p:sldId id="304" r:id="rId7"/>
    <p:sldId id="306" r:id="rId8"/>
    <p:sldId id="338" r:id="rId9"/>
    <p:sldId id="307" r:id="rId10"/>
    <p:sldId id="309" r:id="rId11"/>
    <p:sldId id="308" r:id="rId12"/>
    <p:sldId id="310" r:id="rId13"/>
    <p:sldId id="311" r:id="rId14"/>
    <p:sldId id="312" r:id="rId15"/>
    <p:sldId id="319" r:id="rId16"/>
    <p:sldId id="320" r:id="rId17"/>
    <p:sldId id="321" r:id="rId18"/>
    <p:sldId id="303" r:id="rId19"/>
    <p:sldId id="299" r:id="rId20"/>
    <p:sldId id="322" r:id="rId21"/>
    <p:sldId id="323" r:id="rId22"/>
    <p:sldId id="324" r:id="rId23"/>
    <p:sldId id="337" r:id="rId24"/>
    <p:sldId id="325" r:id="rId25"/>
    <p:sldId id="335" r:id="rId26"/>
    <p:sldId id="334" r:id="rId27"/>
    <p:sldId id="326" r:id="rId28"/>
    <p:sldId id="327" r:id="rId29"/>
    <p:sldId id="328" r:id="rId30"/>
    <p:sldId id="329" r:id="rId31"/>
    <p:sldId id="330" r:id="rId32"/>
    <p:sldId id="302" r:id="rId33"/>
    <p:sldId id="301" r:id="rId34"/>
    <p:sldId id="313" r:id="rId35"/>
    <p:sldId id="315" r:id="rId36"/>
    <p:sldId id="316" r:id="rId37"/>
    <p:sldId id="317" r:id="rId38"/>
    <p:sldId id="318" r:id="rId39"/>
    <p:sldId id="333" r:id="rId40"/>
    <p:sldId id="332" r:id="rId41"/>
    <p:sldId id="336" r:id="rId42"/>
    <p:sldId id="340" r:id="rId43"/>
  </p:sldIdLst>
  <p:sldSz cx="9144000" cy="5143500" type="screen16x9"/>
  <p:notesSz cx="6858000" cy="9144000"/>
  <p:embeddedFontLst>
    <p:embeddedFont>
      <p:font typeface="Lexend Deca" panose="020B0604020202020204" charset="0"/>
      <p:regular r:id="rId45"/>
    </p:embeddedFont>
    <p:embeddedFont>
      <p:font typeface="Open Sans Light" panose="020B0306030504020204" pitchFamily="34" charset="0"/>
      <p:regular r:id="rId46"/>
      <p:bold r:id="rId47"/>
      <p:italic r:id="rId48"/>
      <p:boldItalic r:id="rId49"/>
    </p:embeddedFont>
    <p:embeddedFont>
      <p:font typeface="Open Sans SemiBold" panose="020B070603080402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Chương 5" id="{0B06F433-155C-4E76-B0EF-EE5DBF46392A}">
          <p14:sldIdLst>
            <p14:sldId id="256"/>
            <p14:sldId id="300"/>
            <p14:sldId id="298"/>
          </p14:sldIdLst>
        </p14:section>
        <p14:section name="Mục 1" id="{A700D8B7-5367-4EC3-AC91-468C4A26885E}">
          <p14:sldIdLst>
            <p14:sldId id="295"/>
            <p14:sldId id="339"/>
            <p14:sldId id="304"/>
            <p14:sldId id="306"/>
            <p14:sldId id="338"/>
            <p14:sldId id="307"/>
            <p14:sldId id="309"/>
            <p14:sldId id="308"/>
            <p14:sldId id="310"/>
            <p14:sldId id="311"/>
            <p14:sldId id="312"/>
            <p14:sldId id="319"/>
            <p14:sldId id="320"/>
            <p14:sldId id="321"/>
          </p14:sldIdLst>
        </p14:section>
        <p14:section name="Mục 2" id="{99A6AC3C-233E-4033-8264-F3C5CC2DE442}">
          <p14:sldIdLst>
            <p14:sldId id="303"/>
            <p14:sldId id="299"/>
            <p14:sldId id="322"/>
            <p14:sldId id="323"/>
            <p14:sldId id="324"/>
            <p14:sldId id="337"/>
            <p14:sldId id="325"/>
            <p14:sldId id="335"/>
            <p14:sldId id="334"/>
            <p14:sldId id="326"/>
            <p14:sldId id="327"/>
            <p14:sldId id="328"/>
            <p14:sldId id="329"/>
            <p14:sldId id="330"/>
          </p14:sldIdLst>
        </p14:section>
        <p14:section name="Mục 3" id="{3BAB5FF0-CE6F-44AC-A0CE-C9133066A759}">
          <p14:sldIdLst>
            <p14:sldId id="302"/>
            <p14:sldId id="301"/>
            <p14:sldId id="313"/>
            <p14:sldId id="315"/>
            <p14:sldId id="316"/>
            <p14:sldId id="317"/>
            <p14:sldId id="318"/>
            <p14:sldId id="333"/>
            <p14:sldId id="332"/>
          </p14:sldIdLst>
        </p14:section>
        <p14:section name="End" id="{EFC096B0-C194-4F8E-883A-89CA61B93A86}">
          <p14:sldIdLst>
            <p14:sldId id="336"/>
            <p14:sldId id="34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153D"/>
    <a:srgbClr val="1A80F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1D884B-2D1E-42E3-8A03-44CABA4551BE}">
  <a:tblStyle styleId="{AA1D884B-2D1E-42E3-8A03-44CABA4551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979F90C-1E6F-406C-B66A-A0C5474331F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04" autoAdjust="0"/>
    <p:restoredTop sz="94660"/>
  </p:normalViewPr>
  <p:slideViewPr>
    <p:cSldViewPr snapToGrid="0">
      <p:cViewPr varScale="1">
        <p:scale>
          <a:sx n="109" d="100"/>
          <a:sy n="109" d="100"/>
        </p:scale>
        <p:origin x="80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ạ Quang,Khôi" userId="73cddc51-ecfb-42bf-bc20-655be86e5250" providerId="ADAL" clId="{57E6A8FF-E710-46DA-8A5B-0699C48653DE}"/>
    <pc:docChg chg="custSel addSld modSld modSection">
      <pc:chgData name="Tạ Quang,Khôi" userId="73cddc51-ecfb-42bf-bc20-655be86e5250" providerId="ADAL" clId="{57E6A8FF-E710-46DA-8A5B-0699C48653DE}" dt="2022-07-13T04:26:21.364" v="1" actId="700"/>
      <pc:docMkLst>
        <pc:docMk/>
      </pc:docMkLst>
      <pc:sldChg chg="addSp modSp new mod modClrScheme chgLayout">
        <pc:chgData name="Tạ Quang,Khôi" userId="73cddc51-ecfb-42bf-bc20-655be86e5250" providerId="ADAL" clId="{57E6A8FF-E710-46DA-8A5B-0699C48653DE}" dt="2022-07-13T04:26:21.364" v="1" actId="700"/>
        <pc:sldMkLst>
          <pc:docMk/>
          <pc:sldMk cId="1074608356" sldId="340"/>
        </pc:sldMkLst>
        <pc:spChg chg="add mod">
          <ac:chgData name="Tạ Quang,Khôi" userId="73cddc51-ecfb-42bf-bc20-655be86e5250" providerId="ADAL" clId="{57E6A8FF-E710-46DA-8A5B-0699C48653DE}" dt="2022-07-13T04:26:21.364" v="1" actId="700"/>
          <ac:spMkLst>
            <pc:docMk/>
            <pc:sldMk cId="1074608356" sldId="340"/>
            <ac:spMk id="2" creationId="{0C29BE98-71A6-522B-5A45-984C0F3669BB}"/>
          </ac:spMkLst>
        </pc:spChg>
        <pc:spChg chg="add mod">
          <ac:chgData name="Tạ Quang,Khôi" userId="73cddc51-ecfb-42bf-bc20-655be86e5250" providerId="ADAL" clId="{57E6A8FF-E710-46DA-8A5B-0699C48653DE}" dt="2022-07-13T04:26:21.364" v="1" actId="700"/>
          <ac:spMkLst>
            <pc:docMk/>
            <pc:sldMk cId="1074608356" sldId="340"/>
            <ac:spMk id="3" creationId="{1F862D36-26C4-38FA-FF35-672F8309A26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846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594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936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8028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415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525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887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7655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220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694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3800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140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2298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411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124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725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494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9810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8166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222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2200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984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606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68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368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32589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97145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6491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1010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760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6915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859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4137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124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377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3508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516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762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909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1952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64250" y="351375"/>
            <a:ext cx="7215600" cy="2467800"/>
          </a:xfrm>
          <a:prstGeom prst="rect">
            <a:avLst/>
          </a:prstGeom>
          <a:effectLst>
            <a:outerShdw blurRad="85725" dist="28575" dir="5400000" algn="bl" rotWithShape="0">
              <a:schemeClr val="dk1">
                <a:alpha val="38000"/>
              </a:schemeClr>
            </a:outerShdw>
          </a:effectLst>
        </p:spPr>
        <p:txBody>
          <a:bodyPr spcFirstLastPara="1" wrap="square" lIns="0" tIns="0" rIns="0" bIns="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685800" y="1547887"/>
            <a:ext cx="7772400" cy="1027200"/>
          </a:xfrm>
          <a:prstGeom prst="rect">
            <a:avLst/>
          </a:prstGeom>
        </p:spPr>
        <p:txBody>
          <a:bodyPr spcFirstLastPara="1" wrap="square" lIns="0" tIns="0" rIns="0" bIns="0"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subTitle" idx="1"/>
          </p:nvPr>
        </p:nvSpPr>
        <p:spPr>
          <a:xfrm>
            <a:off x="685800" y="2671914"/>
            <a:ext cx="7772400" cy="3141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2000"/>
              <a:buNone/>
              <a:defRPr/>
            </a:lvl1pPr>
            <a:lvl2pPr lvl="1" algn="ctr" rtl="0">
              <a:spcBef>
                <a:spcPts val="0"/>
              </a:spcBef>
              <a:spcAft>
                <a:spcPts val="0"/>
              </a:spcAft>
              <a:buClr>
                <a:schemeClr val="dk1"/>
              </a:buClr>
              <a:buSzPts val="3000"/>
              <a:buNone/>
              <a:defRPr sz="3000"/>
            </a:lvl2pPr>
            <a:lvl3pPr lvl="2" algn="ctr" rtl="0">
              <a:spcBef>
                <a:spcPts val="0"/>
              </a:spcBef>
              <a:spcAft>
                <a:spcPts val="0"/>
              </a:spcAft>
              <a:buClr>
                <a:schemeClr val="dk1"/>
              </a:buClr>
              <a:buSzPts val="3000"/>
              <a:buNone/>
              <a:defRPr sz="3000"/>
            </a:lvl3pPr>
            <a:lvl4pPr lvl="3" algn="ctr" rtl="0">
              <a:spcBef>
                <a:spcPts val="0"/>
              </a:spcBef>
              <a:spcAft>
                <a:spcPts val="0"/>
              </a:spcAft>
              <a:buClr>
                <a:schemeClr val="dk1"/>
              </a:buClr>
              <a:buSzPts val="3000"/>
              <a:buNone/>
              <a:defRPr sz="3000"/>
            </a:lvl4pPr>
            <a:lvl5pPr lvl="4" algn="ctr" rtl="0">
              <a:spcBef>
                <a:spcPts val="0"/>
              </a:spcBef>
              <a:spcAft>
                <a:spcPts val="0"/>
              </a:spcAft>
              <a:buClr>
                <a:schemeClr val="dk1"/>
              </a:buClr>
              <a:buSzPts val="3000"/>
              <a:buNone/>
              <a:defRPr sz="3000"/>
            </a:lvl5pPr>
            <a:lvl6pPr lvl="5" algn="ctr" rtl="0">
              <a:spcBef>
                <a:spcPts val="0"/>
              </a:spcBef>
              <a:spcAft>
                <a:spcPts val="0"/>
              </a:spcAft>
              <a:buClr>
                <a:schemeClr val="dk1"/>
              </a:buClr>
              <a:buSzPts val="3000"/>
              <a:buNone/>
              <a:defRPr sz="3000"/>
            </a:lvl6pPr>
            <a:lvl7pPr lvl="6" algn="ctr" rtl="0">
              <a:spcBef>
                <a:spcPts val="0"/>
              </a:spcBef>
              <a:spcAft>
                <a:spcPts val="0"/>
              </a:spcAft>
              <a:buClr>
                <a:schemeClr val="dk1"/>
              </a:buClr>
              <a:buSzPts val="3000"/>
              <a:buNone/>
              <a:defRPr sz="3000"/>
            </a:lvl7pPr>
            <a:lvl8pPr lvl="7" algn="ctr" rtl="0">
              <a:spcBef>
                <a:spcPts val="0"/>
              </a:spcBef>
              <a:spcAft>
                <a:spcPts val="0"/>
              </a:spcAft>
              <a:buClr>
                <a:schemeClr val="dk1"/>
              </a:buClr>
              <a:buSzPts val="3000"/>
              <a:buNone/>
              <a:defRPr sz="3000"/>
            </a:lvl8pPr>
            <a:lvl9pPr lvl="8" algn="ctr" rtl="0">
              <a:spcBef>
                <a:spcPts val="0"/>
              </a:spcBef>
              <a:spcAft>
                <a:spcPts val="0"/>
              </a:spcAft>
              <a:buClr>
                <a:schemeClr val="dk1"/>
              </a:buClr>
              <a:buSzPts val="3000"/>
              <a:buNone/>
              <a:defRPr sz="3000"/>
            </a:lvl9pPr>
          </a:lstStyle>
          <a:p>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dk1"/>
            </a:gs>
            <a:gs pos="100000">
              <a:schemeClr val="accent1"/>
            </a:gs>
          </a:gsLst>
          <a:lin ang="5400012" scaled="0"/>
        </a:gradFill>
        <a:effectLst/>
      </p:bgPr>
    </p:bg>
    <p:spTree>
      <p:nvGrpSpPr>
        <p:cNvPr id="1" name="Shape 14"/>
        <p:cNvGrpSpPr/>
        <p:nvPr/>
      </p:nvGrpSpPr>
      <p:grpSpPr>
        <a:xfrm>
          <a:off x="0" y="0"/>
          <a:ext cx="0" cy="0"/>
          <a:chOff x="0" y="0"/>
          <a:chExt cx="0" cy="0"/>
        </a:xfrm>
      </p:grpSpPr>
      <p:pic>
        <p:nvPicPr>
          <p:cNvPr id="15" name="Google Shape;15;p4"/>
          <p:cNvPicPr preferRelativeResize="0"/>
          <p:nvPr/>
        </p:nvPicPr>
        <p:blipFill>
          <a:blip r:embed="rId2">
            <a:alphaModFix amt="70000"/>
          </a:blip>
          <a:stretch>
            <a:fillRect/>
          </a:stretch>
        </p:blipFill>
        <p:spPr>
          <a:xfrm>
            <a:off x="0" y="0"/>
            <a:ext cx="9144000" cy="5143508"/>
          </a:xfrm>
          <a:prstGeom prst="rect">
            <a:avLst/>
          </a:prstGeom>
          <a:noFill/>
          <a:ln>
            <a:noFill/>
          </a:ln>
        </p:spPr>
      </p:pic>
      <p:pic>
        <p:nvPicPr>
          <p:cNvPr id="16" name="Google Shape;16;p4"/>
          <p:cNvPicPr preferRelativeResize="0"/>
          <p:nvPr/>
        </p:nvPicPr>
        <p:blipFill rotWithShape="1">
          <a:blip r:embed="rId3">
            <a:alphaModFix/>
          </a:blip>
          <a:srcRect t="19054"/>
          <a:stretch/>
        </p:blipFill>
        <p:spPr>
          <a:xfrm>
            <a:off x="0" y="3701723"/>
            <a:ext cx="9144000" cy="1441775"/>
          </a:xfrm>
          <a:prstGeom prst="rect">
            <a:avLst/>
          </a:prstGeom>
          <a:noFill/>
          <a:ln>
            <a:noFill/>
          </a:ln>
        </p:spPr>
      </p:pic>
      <p:sp>
        <p:nvSpPr>
          <p:cNvPr id="17" name="Google Shape;17;p4"/>
          <p:cNvSpPr txBox="1">
            <a:spLocks noGrp="1"/>
          </p:cNvSpPr>
          <p:nvPr>
            <p:ph type="body" idx="1"/>
          </p:nvPr>
        </p:nvSpPr>
        <p:spPr>
          <a:xfrm>
            <a:off x="1291100" y="0"/>
            <a:ext cx="6561900" cy="4113900"/>
          </a:xfrm>
          <a:prstGeom prst="rect">
            <a:avLst/>
          </a:prstGeom>
          <a:effectLst>
            <a:outerShdw blurRad="57150" dist="19050" dir="5400000" algn="bl" rotWithShape="0">
              <a:schemeClr val="dk1">
                <a:alpha val="20000"/>
              </a:schemeClr>
            </a:outerShdw>
          </a:effectLst>
        </p:spPr>
        <p:txBody>
          <a:bodyPr spcFirstLastPara="1" wrap="square" lIns="0" tIns="0" rIns="0" bIns="0" anchor="ctr" anchorCtr="0">
            <a:noAutofit/>
          </a:bodyPr>
          <a:lstStyle>
            <a:lvl1pPr marL="457200" lvl="0" indent="-419100" algn="ctr" rtl="0">
              <a:spcBef>
                <a:spcPts val="60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1pPr>
            <a:lvl2pPr marL="914400" lvl="1"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2pPr>
            <a:lvl3pPr marL="1371600" lvl="2"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3pPr>
            <a:lvl4pPr marL="1828800" lvl="3"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4pPr>
            <a:lvl5pPr marL="2286000" lvl="4"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5pPr>
            <a:lvl6pPr marL="2743200" lvl="5"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6pPr>
            <a:lvl7pPr marL="3200400" lvl="6"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7pPr>
            <a:lvl8pPr marL="3657600" lvl="7"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8pPr>
            <a:lvl9pPr marL="4114800" lvl="8"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26"/>
        <p:cNvGrpSpPr/>
        <p:nvPr/>
      </p:nvGrpSpPr>
      <p:grpSpPr>
        <a:xfrm>
          <a:off x="0" y="0"/>
          <a:ext cx="0" cy="0"/>
          <a:chOff x="0" y="0"/>
          <a:chExt cx="0" cy="0"/>
        </a:xfrm>
      </p:grpSpPr>
      <p:sp>
        <p:nvSpPr>
          <p:cNvPr id="27" name="Google Shape;27;p6"/>
          <p:cNvSpPr/>
          <p:nvPr/>
        </p:nvSpPr>
        <p:spPr>
          <a:xfrm>
            <a:off x="449425" y="444800"/>
            <a:ext cx="8245200" cy="42492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txBox="1">
            <a:spLocks noGrp="1"/>
          </p:cNvSpPr>
          <p:nvPr>
            <p:ph type="title"/>
          </p:nvPr>
        </p:nvSpPr>
        <p:spPr>
          <a:xfrm>
            <a:off x="890700" y="888100"/>
            <a:ext cx="3677100" cy="490800"/>
          </a:xfrm>
          <a:prstGeom prst="rect">
            <a:avLst/>
          </a:prstGeom>
        </p:spPr>
        <p:txBody>
          <a:bodyPr spcFirstLastPara="1" wrap="square" lIns="0" tIns="0" rIns="0" bIns="0" anchor="b" anchorCtr="0">
            <a:noAutofit/>
          </a:bodyPr>
          <a:lstStyle>
            <a:lvl1pPr lvl="0" algn="l" rtl="0">
              <a:spcBef>
                <a:spcPts val="0"/>
              </a:spcBef>
              <a:spcAft>
                <a:spcPts val="0"/>
              </a:spcAft>
              <a:buClr>
                <a:schemeClr val="dk1"/>
              </a:buClr>
              <a:buSzPts val="2000"/>
              <a:buNone/>
              <a:defRPr>
                <a:solidFill>
                  <a:schemeClr val="dk1"/>
                </a:solidFill>
              </a:defRPr>
            </a:lvl1pPr>
            <a:lvl2pPr lvl="1" algn="l" rtl="0">
              <a:spcBef>
                <a:spcPts val="0"/>
              </a:spcBef>
              <a:spcAft>
                <a:spcPts val="0"/>
              </a:spcAft>
              <a:buClr>
                <a:schemeClr val="dk1"/>
              </a:buClr>
              <a:buSzPts val="2000"/>
              <a:buNone/>
              <a:defRPr>
                <a:solidFill>
                  <a:schemeClr val="dk1"/>
                </a:solidFill>
              </a:defRPr>
            </a:lvl2pPr>
            <a:lvl3pPr lvl="2" algn="l" rtl="0">
              <a:spcBef>
                <a:spcPts val="0"/>
              </a:spcBef>
              <a:spcAft>
                <a:spcPts val="0"/>
              </a:spcAft>
              <a:buClr>
                <a:schemeClr val="dk1"/>
              </a:buClr>
              <a:buSzPts val="2000"/>
              <a:buNone/>
              <a:defRPr>
                <a:solidFill>
                  <a:schemeClr val="dk1"/>
                </a:solidFill>
              </a:defRPr>
            </a:lvl3pPr>
            <a:lvl4pPr lvl="3" algn="l" rtl="0">
              <a:spcBef>
                <a:spcPts val="0"/>
              </a:spcBef>
              <a:spcAft>
                <a:spcPts val="0"/>
              </a:spcAft>
              <a:buClr>
                <a:schemeClr val="dk1"/>
              </a:buClr>
              <a:buSzPts val="2000"/>
              <a:buNone/>
              <a:defRPr>
                <a:solidFill>
                  <a:schemeClr val="dk1"/>
                </a:solidFill>
              </a:defRPr>
            </a:lvl4pPr>
            <a:lvl5pPr lvl="4" algn="l" rtl="0">
              <a:spcBef>
                <a:spcPts val="0"/>
              </a:spcBef>
              <a:spcAft>
                <a:spcPts val="0"/>
              </a:spcAft>
              <a:buClr>
                <a:schemeClr val="dk1"/>
              </a:buClr>
              <a:buSzPts val="2000"/>
              <a:buNone/>
              <a:defRPr>
                <a:solidFill>
                  <a:schemeClr val="dk1"/>
                </a:solidFill>
              </a:defRPr>
            </a:lvl5pPr>
            <a:lvl6pPr lvl="5" algn="l" rtl="0">
              <a:spcBef>
                <a:spcPts val="0"/>
              </a:spcBef>
              <a:spcAft>
                <a:spcPts val="0"/>
              </a:spcAft>
              <a:buClr>
                <a:schemeClr val="dk1"/>
              </a:buClr>
              <a:buSzPts val="2000"/>
              <a:buNone/>
              <a:defRPr>
                <a:solidFill>
                  <a:schemeClr val="dk1"/>
                </a:solidFill>
              </a:defRPr>
            </a:lvl6pPr>
            <a:lvl7pPr lvl="6" algn="l" rtl="0">
              <a:spcBef>
                <a:spcPts val="0"/>
              </a:spcBef>
              <a:spcAft>
                <a:spcPts val="0"/>
              </a:spcAft>
              <a:buClr>
                <a:schemeClr val="dk1"/>
              </a:buClr>
              <a:buSzPts val="2000"/>
              <a:buNone/>
              <a:defRPr>
                <a:solidFill>
                  <a:schemeClr val="dk1"/>
                </a:solidFill>
              </a:defRPr>
            </a:lvl7pPr>
            <a:lvl8pPr lvl="7" algn="l" rtl="0">
              <a:spcBef>
                <a:spcPts val="0"/>
              </a:spcBef>
              <a:spcAft>
                <a:spcPts val="0"/>
              </a:spcAft>
              <a:buClr>
                <a:schemeClr val="dk1"/>
              </a:buClr>
              <a:buSzPts val="2000"/>
              <a:buNone/>
              <a:defRPr>
                <a:solidFill>
                  <a:schemeClr val="dk1"/>
                </a:solidFill>
              </a:defRPr>
            </a:lvl8pPr>
            <a:lvl9pPr lvl="8" algn="l" rtl="0">
              <a:spcBef>
                <a:spcPts val="0"/>
              </a:spcBef>
              <a:spcAft>
                <a:spcPts val="0"/>
              </a:spcAft>
              <a:buClr>
                <a:schemeClr val="dk1"/>
              </a:buClr>
              <a:buSzPts val="2000"/>
              <a:buNone/>
              <a:defRPr>
                <a:solidFill>
                  <a:schemeClr val="dk1"/>
                </a:solidFill>
              </a:defRPr>
            </a:lvl9pPr>
          </a:lstStyle>
          <a:p>
            <a:endParaRPr/>
          </a:p>
        </p:txBody>
      </p:sp>
      <p:sp>
        <p:nvSpPr>
          <p:cNvPr id="29" name="Google Shape;29;p6"/>
          <p:cNvSpPr txBox="1">
            <a:spLocks noGrp="1"/>
          </p:cNvSpPr>
          <p:nvPr>
            <p:ph type="body" idx="1"/>
          </p:nvPr>
        </p:nvSpPr>
        <p:spPr>
          <a:xfrm>
            <a:off x="890700" y="1581150"/>
            <a:ext cx="3677100" cy="26553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a:lvl1pPr>
            <a:lvl2pPr marL="914400" lvl="1" indent="-355600" rtl="0">
              <a:spcBef>
                <a:spcPts val="0"/>
              </a:spcBef>
              <a:spcAft>
                <a:spcPts val="0"/>
              </a:spcAft>
              <a:buSzPts val="2000"/>
              <a:buChar char="◇"/>
              <a:defRPr/>
            </a:lvl2pPr>
            <a:lvl3pPr marL="1371600" lvl="2" indent="-355600" rtl="0">
              <a:spcBef>
                <a:spcPts val="0"/>
              </a:spcBef>
              <a:spcAft>
                <a:spcPts val="0"/>
              </a:spcAft>
              <a:buSzPts val="2000"/>
              <a:buChar char="■"/>
              <a:defRPr/>
            </a:lvl3pPr>
            <a:lvl4pPr marL="1828800" lvl="3" indent="-355600" rtl="0">
              <a:spcBef>
                <a:spcPts val="0"/>
              </a:spcBef>
              <a:spcAft>
                <a:spcPts val="0"/>
              </a:spcAft>
              <a:buSzPts val="2000"/>
              <a:buChar char="●"/>
              <a:defRPr/>
            </a:lvl4pPr>
            <a:lvl5pPr marL="2286000" lvl="4" indent="-355600" rtl="0">
              <a:spcBef>
                <a:spcPts val="0"/>
              </a:spcBef>
              <a:spcAft>
                <a:spcPts val="0"/>
              </a:spcAft>
              <a:buSzPts val="2000"/>
              <a:buChar char="○"/>
              <a:defRPr/>
            </a:lvl5pPr>
            <a:lvl6pPr marL="2743200" lvl="5" indent="-355600" rtl="0">
              <a:spcBef>
                <a:spcPts val="0"/>
              </a:spcBef>
              <a:spcAft>
                <a:spcPts val="0"/>
              </a:spcAft>
              <a:buSzPts val="2000"/>
              <a:buChar char="■"/>
              <a:defRPr/>
            </a:lvl6pPr>
            <a:lvl7pPr marL="3200400" lvl="6" indent="-355600" rtl="0">
              <a:spcBef>
                <a:spcPts val="0"/>
              </a:spcBef>
              <a:spcAft>
                <a:spcPts val="0"/>
              </a:spcAft>
              <a:buSzPts val="2000"/>
              <a:buChar char="●"/>
              <a:defRPr/>
            </a:lvl7pPr>
            <a:lvl8pPr marL="3657600" lvl="7" indent="-355600" rtl="0">
              <a:spcBef>
                <a:spcPts val="0"/>
              </a:spcBef>
              <a:spcAft>
                <a:spcPts val="0"/>
              </a:spcAft>
              <a:buSzPts val="2000"/>
              <a:buChar char="○"/>
              <a:defRPr/>
            </a:lvl8pPr>
            <a:lvl9pPr marL="4114800" lvl="8" indent="-355600" rtl="0">
              <a:spcBef>
                <a:spcPts val="0"/>
              </a:spcBef>
              <a:spcAft>
                <a:spcPts val="0"/>
              </a:spcAft>
              <a:buSzPts val="20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1"/>
        <p:cNvGrpSpPr/>
        <p:nvPr/>
      </p:nvGrpSpPr>
      <p:grpSpPr>
        <a:xfrm>
          <a:off x="0" y="0"/>
          <a:ext cx="0" cy="0"/>
          <a:chOff x="0" y="0"/>
          <a:chExt cx="0" cy="0"/>
        </a:xfrm>
      </p:grpSpPr>
      <p:sp>
        <p:nvSpPr>
          <p:cNvPr id="32" name="Google Shape;32;p7"/>
          <p:cNvSpPr/>
          <p:nvPr/>
        </p:nvSpPr>
        <p:spPr>
          <a:xfrm>
            <a:off x="-8175" y="-8175"/>
            <a:ext cx="9144000" cy="1208400"/>
          </a:xfrm>
          <a:prstGeom prst="rect">
            <a:avLst/>
          </a:prstGeom>
          <a:gradFill>
            <a:gsLst>
              <a:gs pos="0">
                <a:srgbClr val="1A80F9">
                  <a:alpha val="49411"/>
                </a:srgbClr>
              </a:gs>
              <a:gs pos="100000">
                <a:srgbClr val="1A80F9">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p:nvPr/>
        </p:nvSpPr>
        <p:spPr>
          <a:xfrm>
            <a:off x="449425" y="915700"/>
            <a:ext cx="8245200" cy="33120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7"/>
          <p:cNvPicPr preferRelativeResize="0"/>
          <p:nvPr/>
        </p:nvPicPr>
        <p:blipFill rotWithShape="1">
          <a:blip r:embed="rId2">
            <a:alphaModFix/>
          </a:blip>
          <a:srcRect t="19054"/>
          <a:stretch/>
        </p:blipFill>
        <p:spPr>
          <a:xfrm>
            <a:off x="0" y="3701723"/>
            <a:ext cx="9144000" cy="1441775"/>
          </a:xfrm>
          <a:prstGeom prst="rect">
            <a:avLst/>
          </a:prstGeom>
          <a:noFill/>
          <a:ln>
            <a:noFill/>
          </a:ln>
        </p:spPr>
      </p:pic>
      <p:sp>
        <p:nvSpPr>
          <p:cNvPr id="35" name="Google Shape;35;p7"/>
          <p:cNvSpPr txBox="1">
            <a:spLocks noGrp="1"/>
          </p:cNvSpPr>
          <p:nvPr>
            <p:ph type="title"/>
          </p:nvPr>
        </p:nvSpPr>
        <p:spPr>
          <a:xfrm>
            <a:off x="548700" y="354712"/>
            <a:ext cx="8046600" cy="4908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6" name="Google Shape;36;p7"/>
          <p:cNvSpPr txBox="1">
            <a:spLocks noGrp="1"/>
          </p:cNvSpPr>
          <p:nvPr>
            <p:ph type="body" idx="1"/>
          </p:nvPr>
        </p:nvSpPr>
        <p:spPr>
          <a:xfrm>
            <a:off x="890700" y="1200150"/>
            <a:ext cx="3502200" cy="27339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7" name="Google Shape;37;p7"/>
          <p:cNvSpPr txBox="1">
            <a:spLocks noGrp="1"/>
          </p:cNvSpPr>
          <p:nvPr>
            <p:ph type="body" idx="2"/>
          </p:nvPr>
        </p:nvSpPr>
        <p:spPr>
          <a:xfrm>
            <a:off x="4751000" y="1200150"/>
            <a:ext cx="3502200" cy="27339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9"/>
          <p:cNvSpPr/>
          <p:nvPr/>
        </p:nvSpPr>
        <p:spPr>
          <a:xfrm>
            <a:off x="-8175" y="-8175"/>
            <a:ext cx="9144000" cy="1208400"/>
          </a:xfrm>
          <a:prstGeom prst="rect">
            <a:avLst/>
          </a:prstGeom>
          <a:gradFill>
            <a:gsLst>
              <a:gs pos="0">
                <a:srgbClr val="1A80F9">
                  <a:alpha val="49411"/>
                </a:srgbClr>
              </a:gs>
              <a:gs pos="100000">
                <a:srgbClr val="1A80F9">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a:off x="449425" y="915700"/>
            <a:ext cx="8245200" cy="33120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 name="Google Shape;51;p9"/>
          <p:cNvPicPr preferRelativeResize="0"/>
          <p:nvPr/>
        </p:nvPicPr>
        <p:blipFill rotWithShape="1">
          <a:blip r:embed="rId2">
            <a:alphaModFix/>
          </a:blip>
          <a:srcRect t="19054"/>
          <a:stretch/>
        </p:blipFill>
        <p:spPr>
          <a:xfrm>
            <a:off x="0" y="3701723"/>
            <a:ext cx="9144000" cy="1441775"/>
          </a:xfrm>
          <a:prstGeom prst="rect">
            <a:avLst/>
          </a:prstGeom>
          <a:noFill/>
          <a:ln>
            <a:noFill/>
          </a:ln>
        </p:spPr>
      </p:pic>
      <p:sp>
        <p:nvSpPr>
          <p:cNvPr id="52" name="Google Shape;52;p9"/>
          <p:cNvSpPr txBox="1">
            <a:spLocks noGrp="1"/>
          </p:cNvSpPr>
          <p:nvPr>
            <p:ph type="title"/>
          </p:nvPr>
        </p:nvSpPr>
        <p:spPr>
          <a:xfrm>
            <a:off x="548700" y="354712"/>
            <a:ext cx="8046600" cy="4908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Transparent clouds">
  <p:cSld name="BLANK_1_1">
    <p:bg>
      <p:bgPr>
        <a:gradFill>
          <a:gsLst>
            <a:gs pos="0">
              <a:schemeClr val="dk1"/>
            </a:gs>
            <a:gs pos="100000">
              <a:schemeClr val="accent2"/>
            </a:gs>
          </a:gsLst>
          <a:lin ang="5400012" scaled="0"/>
        </a:gradFill>
        <a:effectLst/>
      </p:bgPr>
    </p:bg>
    <p:spTree>
      <p:nvGrpSpPr>
        <p:cNvPr id="1" name="Shape 67"/>
        <p:cNvGrpSpPr/>
        <p:nvPr/>
      </p:nvGrpSpPr>
      <p:grpSpPr>
        <a:xfrm>
          <a:off x="0" y="0"/>
          <a:ext cx="0" cy="0"/>
          <a:chOff x="0" y="0"/>
          <a:chExt cx="0" cy="0"/>
        </a:xfrm>
      </p:grpSpPr>
      <p:pic>
        <p:nvPicPr>
          <p:cNvPr id="68" name="Google Shape;68;p14"/>
          <p:cNvPicPr preferRelativeResize="0"/>
          <p:nvPr/>
        </p:nvPicPr>
        <p:blipFill>
          <a:blip r:embed="rId2">
            <a:alphaModFix/>
          </a:blip>
          <a:stretch>
            <a:fillRect/>
          </a:stretch>
        </p:blipFill>
        <p:spPr>
          <a:xfrm>
            <a:off x="0" y="0"/>
            <a:ext cx="9144000" cy="514350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8700" y="354712"/>
            <a:ext cx="8046600" cy="490800"/>
          </a:xfrm>
          <a:prstGeom prst="rect">
            <a:avLst/>
          </a:prstGeom>
          <a:noFill/>
          <a:ln>
            <a:noFill/>
          </a:ln>
          <a:effectLst>
            <a:outerShdw blurRad="28575" dist="19050" dir="5400000" algn="bl" rotWithShape="0">
              <a:schemeClr val="dk1">
                <a:alpha val="10000"/>
              </a:schemeClr>
            </a:outerShdw>
          </a:effectLst>
        </p:spPr>
        <p:txBody>
          <a:bodyPr spcFirstLastPara="1" wrap="square" lIns="0" tIns="0" rIns="0" bIns="0" anchor="b" anchorCtr="0">
            <a:noAutofit/>
          </a:bodyPr>
          <a:lstStyle>
            <a:lvl1pPr lvl="0"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1pPr>
            <a:lvl2pPr lvl="1"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2pPr>
            <a:lvl3pPr lvl="2"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3pPr>
            <a:lvl4pPr lvl="3"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4pPr>
            <a:lvl5pPr lvl="4"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5pPr>
            <a:lvl6pPr lvl="5"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6pPr>
            <a:lvl7pPr lvl="6"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7pPr>
            <a:lvl8pPr lvl="7"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8pPr>
            <a:lvl9pPr lvl="8"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890700" y="1200150"/>
            <a:ext cx="7362600" cy="2660400"/>
          </a:xfrm>
          <a:prstGeom prst="rect">
            <a:avLst/>
          </a:prstGeom>
          <a:noFill/>
          <a:ln>
            <a:noFill/>
          </a:ln>
        </p:spPr>
        <p:txBody>
          <a:bodyPr spcFirstLastPara="1" wrap="square" lIns="0" tIns="0" rIns="0" bIns="0" anchor="t" anchorCtr="0">
            <a:noAutofit/>
          </a:bodyPr>
          <a:lstStyle>
            <a:lvl1pPr marL="457200" lvl="0" indent="-355600" rtl="0">
              <a:lnSpc>
                <a:spcPct val="115000"/>
              </a:lnSpc>
              <a:spcBef>
                <a:spcPts val="60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1pPr>
            <a:lvl2pPr marL="914400" lvl="1"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2pPr>
            <a:lvl3pPr marL="1371600" lvl="2"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3pPr>
            <a:lvl4pPr marL="1828800" lvl="3"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4pPr>
            <a:lvl5pPr marL="2286000" lvl="4"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5pPr>
            <a:lvl6pPr marL="2743200" lvl="5"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6pPr>
            <a:lvl7pPr marL="3200400" lvl="6"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7pPr>
            <a:lvl8pPr marL="3657600" lvl="7"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8pPr>
            <a:lvl9pPr marL="4114800" lvl="8"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9pPr>
          </a:lstStyle>
          <a:p>
            <a:endParaRPr/>
          </a:p>
        </p:txBody>
      </p:sp>
      <p:sp>
        <p:nvSpPr>
          <p:cNvPr id="8" name="Google Shape;8;p1"/>
          <p:cNvSpPr txBox="1">
            <a:spLocks noGrp="1"/>
          </p:cNvSpPr>
          <p:nvPr>
            <p:ph type="sldNum" idx="12"/>
          </p:nvPr>
        </p:nvSpPr>
        <p:spPr>
          <a:xfrm>
            <a:off x="4297650" y="4749851"/>
            <a:ext cx="548700" cy="393600"/>
          </a:xfrm>
          <a:prstGeom prst="rect">
            <a:avLst/>
          </a:prstGeom>
          <a:noFill/>
          <a:ln>
            <a:noFill/>
          </a:ln>
          <a:effectLst>
            <a:outerShdw blurRad="57150" dist="19050" dir="5400000" algn="bl" rotWithShape="0">
              <a:schemeClr val="dk1">
                <a:alpha val="50000"/>
              </a:schemeClr>
            </a:outerShdw>
          </a:effectLst>
        </p:spPr>
        <p:txBody>
          <a:bodyPr spcFirstLastPara="1" wrap="square" lIns="0" tIns="0" rIns="0" bIns="0" anchor="ctr" anchorCtr="0">
            <a:noAutofit/>
          </a:bodyPr>
          <a:lstStyle>
            <a:lvl1pPr lvl="0" algn="ctr" rtl="0">
              <a:buNone/>
              <a:defRPr sz="1300">
                <a:solidFill>
                  <a:schemeClr val="lt1"/>
                </a:solidFill>
                <a:latin typeface="Lexend Deca"/>
                <a:ea typeface="Lexend Deca"/>
                <a:cs typeface="Lexend Deca"/>
                <a:sym typeface="Lexend Deca"/>
              </a:defRPr>
            </a:lvl1pPr>
            <a:lvl2pPr lvl="1" algn="ctr" rtl="0">
              <a:buNone/>
              <a:defRPr sz="1300">
                <a:solidFill>
                  <a:schemeClr val="lt1"/>
                </a:solidFill>
                <a:latin typeface="Lexend Deca"/>
                <a:ea typeface="Lexend Deca"/>
                <a:cs typeface="Lexend Deca"/>
                <a:sym typeface="Lexend Deca"/>
              </a:defRPr>
            </a:lvl2pPr>
            <a:lvl3pPr lvl="2" algn="ctr" rtl="0">
              <a:buNone/>
              <a:defRPr sz="1300">
                <a:solidFill>
                  <a:schemeClr val="lt1"/>
                </a:solidFill>
                <a:latin typeface="Lexend Deca"/>
                <a:ea typeface="Lexend Deca"/>
                <a:cs typeface="Lexend Deca"/>
                <a:sym typeface="Lexend Deca"/>
              </a:defRPr>
            </a:lvl3pPr>
            <a:lvl4pPr lvl="3" algn="ctr" rtl="0">
              <a:buNone/>
              <a:defRPr sz="1300">
                <a:solidFill>
                  <a:schemeClr val="lt1"/>
                </a:solidFill>
                <a:latin typeface="Lexend Deca"/>
                <a:ea typeface="Lexend Deca"/>
                <a:cs typeface="Lexend Deca"/>
                <a:sym typeface="Lexend Deca"/>
              </a:defRPr>
            </a:lvl4pPr>
            <a:lvl5pPr lvl="4" algn="ctr" rtl="0">
              <a:buNone/>
              <a:defRPr sz="1300">
                <a:solidFill>
                  <a:schemeClr val="lt1"/>
                </a:solidFill>
                <a:latin typeface="Lexend Deca"/>
                <a:ea typeface="Lexend Deca"/>
                <a:cs typeface="Lexend Deca"/>
                <a:sym typeface="Lexend Deca"/>
              </a:defRPr>
            </a:lvl5pPr>
            <a:lvl6pPr lvl="5" algn="ctr" rtl="0">
              <a:buNone/>
              <a:defRPr sz="1300">
                <a:solidFill>
                  <a:schemeClr val="lt1"/>
                </a:solidFill>
                <a:latin typeface="Lexend Deca"/>
                <a:ea typeface="Lexend Deca"/>
                <a:cs typeface="Lexend Deca"/>
                <a:sym typeface="Lexend Deca"/>
              </a:defRPr>
            </a:lvl6pPr>
            <a:lvl7pPr lvl="6" algn="ctr" rtl="0">
              <a:buNone/>
              <a:defRPr sz="1300">
                <a:solidFill>
                  <a:schemeClr val="lt1"/>
                </a:solidFill>
                <a:latin typeface="Lexend Deca"/>
                <a:ea typeface="Lexend Deca"/>
                <a:cs typeface="Lexend Deca"/>
                <a:sym typeface="Lexend Deca"/>
              </a:defRPr>
            </a:lvl7pPr>
            <a:lvl8pPr lvl="7" algn="ctr" rtl="0">
              <a:buNone/>
              <a:defRPr sz="1300">
                <a:solidFill>
                  <a:schemeClr val="lt1"/>
                </a:solidFill>
                <a:latin typeface="Lexend Deca"/>
                <a:ea typeface="Lexend Deca"/>
                <a:cs typeface="Lexend Deca"/>
                <a:sym typeface="Lexend Deca"/>
              </a:defRPr>
            </a:lvl8pPr>
            <a:lvl9pPr lvl="8" algn="ctr" rtl="0">
              <a:buNone/>
              <a:defRPr sz="1300">
                <a:solidFill>
                  <a:schemeClr val="lt1"/>
                </a:solidFill>
                <a:latin typeface="Lexend Deca"/>
                <a:ea typeface="Lexend Deca"/>
                <a:cs typeface="Lexend Deca"/>
                <a:sym typeface="Lexend Deca"/>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60" r:id="rId7"/>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ctrTitle"/>
          </p:nvPr>
        </p:nvSpPr>
        <p:spPr>
          <a:xfrm>
            <a:off x="0" y="351375"/>
            <a:ext cx="9144000" cy="2467800"/>
          </a:xfrm>
          <a:prstGeom prst="rect">
            <a:avLst/>
          </a:prstGeom>
          <a:effectLst>
            <a:outerShdw blurRad="127000" dist="25400" dir="8700000" algn="bl" rotWithShape="0">
              <a:schemeClr val="dk1">
                <a:alpha val="80000"/>
              </a:schemeClr>
            </a:outerShdw>
          </a:effectLst>
        </p:spPr>
        <p:txBody>
          <a:bodyPr spcFirstLastPara="1" wrap="square" lIns="0" tIns="0" rIns="0" bIns="0" anchor="ctr" anchorCtr="0">
            <a:noAutofit/>
          </a:bodyPr>
          <a:lstStyle/>
          <a:p>
            <a:pPr marL="0" lvl="0" indent="0" algn="ctr" rtl="0">
              <a:lnSpc>
                <a:spcPct val="120000"/>
              </a:lnSpc>
              <a:spcBef>
                <a:spcPts val="0"/>
              </a:spcBef>
              <a:spcAft>
                <a:spcPts val="0"/>
              </a:spcAft>
              <a:buNone/>
            </a:pPr>
            <a:r>
              <a:rPr lang="en" sz="3200">
                <a:effectLst>
                  <a:outerShdw blurRad="38100" dist="38100" dir="2700000" algn="tl">
                    <a:srgbClr val="000000">
                      <a:alpha val="43137"/>
                    </a:srgbClr>
                  </a:outerShdw>
                </a:effectLst>
              </a:rPr>
              <a:t>CHƯƠNG 5: </a:t>
            </a:r>
            <a:r>
              <a:rPr lang="vi-VN" sz="3200">
                <a:effectLst>
                  <a:outerShdw blurRad="38100" dist="38100" dir="2700000" algn="tl">
                    <a:srgbClr val="000000">
                      <a:alpha val="43137"/>
                    </a:srgbClr>
                  </a:outerShdw>
                </a:effectLst>
              </a:rPr>
              <a:t>CƠ CẤU XÃ HỘI - GIAI CẤP</a:t>
            </a:r>
            <a:br>
              <a:rPr lang="vi-VN" sz="3200">
                <a:effectLst>
                  <a:outerShdw blurRad="38100" dist="38100" dir="2700000" algn="tl">
                    <a:srgbClr val="000000">
                      <a:alpha val="43137"/>
                    </a:srgbClr>
                  </a:outerShdw>
                </a:effectLst>
              </a:rPr>
            </a:br>
            <a:r>
              <a:rPr lang="vi-VN" sz="3200">
                <a:effectLst>
                  <a:outerShdw blurRad="38100" dist="38100" dir="2700000" algn="tl">
                    <a:srgbClr val="000000">
                      <a:alpha val="43137"/>
                    </a:srgbClr>
                  </a:outerShdw>
                </a:effectLst>
              </a:rPr>
              <a:t>VÀ LIÊN MINH GIAI CẤP, TẦNG LỚP</a:t>
            </a:r>
            <a:r>
              <a:rPr lang="en-US" sz="3200" dirty="0">
                <a:effectLst>
                  <a:outerShdw blurRad="38100" dist="38100" dir="2700000" algn="tl">
                    <a:srgbClr val="000000">
                      <a:alpha val="43137"/>
                    </a:srgbClr>
                  </a:outerShdw>
                </a:effectLst>
              </a:rPr>
              <a:t> </a:t>
            </a:r>
            <a:r>
              <a:rPr lang="vi-VN" sz="3200">
                <a:effectLst>
                  <a:outerShdw blurRad="38100" dist="38100" dir="2700000" algn="tl">
                    <a:srgbClr val="000000">
                      <a:alpha val="43137"/>
                    </a:srgbClr>
                  </a:outerShdw>
                </a:effectLst>
              </a:rPr>
              <a:t>TRONG</a:t>
            </a:r>
            <a:br>
              <a:rPr lang="vi-VN" sz="3200">
                <a:effectLst>
                  <a:outerShdw blurRad="38100" dist="38100" dir="2700000" algn="tl">
                    <a:srgbClr val="000000">
                      <a:alpha val="43137"/>
                    </a:srgbClr>
                  </a:outerShdw>
                </a:effectLst>
              </a:rPr>
            </a:br>
            <a:r>
              <a:rPr lang="vi-VN" sz="3200">
                <a:effectLst>
                  <a:outerShdw blurRad="38100" dist="38100" dir="2700000" algn="tl">
                    <a:srgbClr val="000000">
                      <a:alpha val="43137"/>
                    </a:srgbClr>
                  </a:outerShdw>
                </a:effectLst>
              </a:rPr>
              <a:t>THỜI KỲ QUÁ ĐỘ LÊN CHỦ NGHĨA XÃ HỘ</a:t>
            </a:r>
            <a:r>
              <a:rPr lang="en-US" sz="3200" dirty="0">
                <a:effectLst>
                  <a:outerShdw blurRad="38100" dist="38100" dir="2700000" algn="tl">
                    <a:srgbClr val="000000">
                      <a:alpha val="43137"/>
                    </a:srgbClr>
                  </a:outerShdw>
                </a:effectLst>
              </a:rPr>
              <a:t>I</a:t>
            </a:r>
            <a:endParaRPr sz="3200"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a:solidFill>
                  <a:schemeClr val="bg1"/>
                </a:solidFill>
                <a:effectLst>
                  <a:outerShdw blurRad="38100" dist="38100" dir="2700000" algn="tl">
                    <a:srgbClr val="000000">
                      <a:alpha val="43137"/>
                    </a:srgbClr>
                  </a:outerShdw>
                </a:effectLst>
              </a:rPr>
              <a:t>1.</a:t>
            </a:r>
            <a:r>
              <a:rPr lang="vi-VN">
                <a:solidFill>
                  <a:schemeClr val="bg1"/>
                </a:solidFill>
                <a:effectLst>
                  <a:outerShdw blurRad="38100" dist="38100" dir="2700000" algn="tl">
                    <a:srgbClr val="000000">
                      <a:alpha val="43137"/>
                    </a:srgbClr>
                  </a:outerShdw>
                </a:effectLst>
              </a:rPr>
              <a:t> Cơ cấu xã hội</a:t>
            </a:r>
          </a:p>
        </p:txBody>
      </p:sp>
      <p:sp>
        <p:nvSpPr>
          <p:cNvPr id="156" name="Google Shape;156;p25"/>
          <p:cNvSpPr txBox="1">
            <a:spLocks noGrp="1"/>
          </p:cNvSpPr>
          <p:nvPr>
            <p:ph type="body" idx="1"/>
          </p:nvPr>
        </p:nvSpPr>
        <p:spPr>
          <a:xfrm>
            <a:off x="822960" y="606300"/>
            <a:ext cx="7498080" cy="490800"/>
          </a:xfrm>
          <a:prstGeom prst="rect">
            <a:avLst/>
          </a:prstGeom>
        </p:spPr>
        <p:txBody>
          <a:bodyPr spcFirstLastPara="1" wrap="square" lIns="0" tIns="0" rIns="0" bIns="0" anchor="t" anchorCtr="0">
            <a:noAutofit/>
          </a:bodyPr>
          <a:lstStyle/>
          <a:p>
            <a:pPr marL="101600" indent="0">
              <a:buNone/>
            </a:pPr>
            <a:r>
              <a:rPr lang="en-US"/>
              <a:t>Cơ cấu xã hội - dân tộc</a:t>
            </a:r>
          </a:p>
        </p:txBody>
      </p:sp>
      <p:pic>
        <p:nvPicPr>
          <p:cNvPr id="7" name="Picture 6" descr="A close up of a pumpkin&#10;&#10;Description automatically generated with low confidence">
            <a:extLst>
              <a:ext uri="{FF2B5EF4-FFF2-40B4-BE49-F238E27FC236}">
                <a16:creationId xmlns:a16="http://schemas.microsoft.com/office/drawing/2014/main" id="{A775BD87-5FED-F782-A785-BEFDA98762E4}"/>
              </a:ext>
            </a:extLst>
          </p:cNvPr>
          <p:cNvPicPr>
            <a:picLocks noChangeAspect="1"/>
          </p:cNvPicPr>
          <p:nvPr/>
        </p:nvPicPr>
        <p:blipFill>
          <a:blip r:embed="rId3"/>
          <a:stretch>
            <a:fillRect/>
          </a:stretch>
        </p:blipFill>
        <p:spPr>
          <a:xfrm flipH="1">
            <a:off x="1562891" y="1981450"/>
            <a:ext cx="939657" cy="2466850"/>
          </a:xfrm>
          <a:prstGeom prst="rect">
            <a:avLst/>
          </a:prstGeom>
        </p:spPr>
      </p:pic>
      <p:pic>
        <p:nvPicPr>
          <p:cNvPr id="9" name="Picture 8" descr="A picture containing text, doll, toy&#10;&#10;Description automatically generated">
            <a:extLst>
              <a:ext uri="{FF2B5EF4-FFF2-40B4-BE49-F238E27FC236}">
                <a16:creationId xmlns:a16="http://schemas.microsoft.com/office/drawing/2014/main" id="{8D79A062-DF92-3905-F4D2-9475FAFAD54A}"/>
              </a:ext>
            </a:extLst>
          </p:cNvPr>
          <p:cNvPicPr>
            <a:picLocks noChangeAspect="1"/>
          </p:cNvPicPr>
          <p:nvPr/>
        </p:nvPicPr>
        <p:blipFill>
          <a:blip r:embed="rId4"/>
          <a:stretch>
            <a:fillRect/>
          </a:stretch>
        </p:blipFill>
        <p:spPr>
          <a:xfrm flipH="1">
            <a:off x="2808389" y="1981450"/>
            <a:ext cx="959947" cy="246685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C19361CE-E236-174D-419F-B2AFAFB10C00}"/>
              </a:ext>
            </a:extLst>
          </p:cNvPr>
          <p:cNvPicPr>
            <a:picLocks noChangeAspect="1"/>
          </p:cNvPicPr>
          <p:nvPr/>
        </p:nvPicPr>
        <p:blipFill>
          <a:blip r:embed="rId5"/>
          <a:stretch>
            <a:fillRect/>
          </a:stretch>
        </p:blipFill>
        <p:spPr>
          <a:xfrm flipH="1">
            <a:off x="4074177" y="1981450"/>
            <a:ext cx="945648" cy="2466850"/>
          </a:xfrm>
          <a:prstGeom prst="rect">
            <a:avLst/>
          </a:prstGeom>
        </p:spPr>
      </p:pic>
      <p:pic>
        <p:nvPicPr>
          <p:cNvPr id="13" name="Picture 12" descr="A person wearing a garment&#10;&#10;Description automatically generated with low confidence">
            <a:extLst>
              <a:ext uri="{FF2B5EF4-FFF2-40B4-BE49-F238E27FC236}">
                <a16:creationId xmlns:a16="http://schemas.microsoft.com/office/drawing/2014/main" id="{7EA8E6CA-F362-F4B8-59AE-231EC6D24281}"/>
              </a:ext>
            </a:extLst>
          </p:cNvPr>
          <p:cNvPicPr>
            <a:picLocks noChangeAspect="1"/>
          </p:cNvPicPr>
          <p:nvPr/>
        </p:nvPicPr>
        <p:blipFill>
          <a:blip r:embed="rId6"/>
          <a:stretch>
            <a:fillRect/>
          </a:stretch>
        </p:blipFill>
        <p:spPr>
          <a:xfrm>
            <a:off x="5325666" y="1981450"/>
            <a:ext cx="1058257" cy="2466850"/>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807B6807-3C2E-1E30-92DA-B1810078E2B7}"/>
              </a:ext>
            </a:extLst>
          </p:cNvPr>
          <p:cNvPicPr>
            <a:picLocks noChangeAspect="1"/>
          </p:cNvPicPr>
          <p:nvPr/>
        </p:nvPicPr>
        <p:blipFill>
          <a:blip r:embed="rId7"/>
          <a:stretch>
            <a:fillRect/>
          </a:stretch>
        </p:blipFill>
        <p:spPr>
          <a:xfrm>
            <a:off x="6689764" y="1981450"/>
            <a:ext cx="889808" cy="2466850"/>
          </a:xfrm>
          <a:prstGeom prst="rect">
            <a:avLst/>
          </a:prstGeom>
        </p:spPr>
      </p:pic>
    </p:spTree>
    <p:extLst>
      <p:ext uri="{BB962C8B-B14F-4D97-AF65-F5344CB8AC3E}">
        <p14:creationId xmlns:p14="http://schemas.microsoft.com/office/powerpoint/2010/main" val="3301239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56">
                                            <p:txEl>
                                              <p:pRg st="0" end="0"/>
                                            </p:txEl>
                                          </p:spTgt>
                                        </p:tgtEl>
                                        <p:attrNameLst>
                                          <p:attrName>style.visibility</p:attrName>
                                        </p:attrNameLst>
                                      </p:cBhvr>
                                      <p:to>
                                        <p:strVal val="visible"/>
                                      </p:to>
                                    </p:set>
                                    <p:animEffect transition="in" filter="fade">
                                      <p:cBhvr>
                                        <p:cTn id="7" dur="200"/>
                                        <p:tgtEl>
                                          <p:spTgt spid="156">
                                            <p:txEl>
                                              <p:pRg st="0" end="0"/>
                                            </p:txEl>
                                          </p:spTgt>
                                        </p:tgtEl>
                                      </p:cBhvr>
                                    </p:animEffect>
                                  </p:childTnLst>
                                </p:cTn>
                              </p:par>
                            </p:childTnLst>
                          </p:cTn>
                        </p:par>
                        <p:par>
                          <p:cTn id="8" fill="hold">
                            <p:stCondLst>
                              <p:cond delay="520"/>
                            </p:stCondLst>
                            <p:childTnLst>
                              <p:par>
                                <p:cTn id="9" presetID="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1020"/>
                            </p:stCondLst>
                            <p:childTnLst>
                              <p:par>
                                <p:cTn id="14" presetID="2" presetClass="entr" presetSubtype="4"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par>
                          <p:cTn id="18" fill="hold">
                            <p:stCondLst>
                              <p:cond delay="1520"/>
                            </p:stCondLst>
                            <p:childTnLst>
                              <p:par>
                                <p:cTn id="19" presetID="2" presetClass="entr" presetSubtype="4"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par>
                          <p:cTn id="23" fill="hold">
                            <p:stCondLst>
                              <p:cond delay="2020"/>
                            </p:stCondLst>
                            <p:childTnLst>
                              <p:par>
                                <p:cTn id="24" presetID="2" presetClass="entr" presetSubtype="4"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par>
                          <p:cTn id="28" fill="hold">
                            <p:stCondLst>
                              <p:cond delay="2520"/>
                            </p:stCondLst>
                            <p:childTnLst>
                              <p:par>
                                <p:cTn id="29" presetID="2" presetClass="entr" presetSubtype="4"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iterate type="lt">
                                    <p:tmPct val="0"/>
                                  </p:iterate>
                                  <p:childTnLst>
                                    <p:animEffect transition="out" filter="fade">
                                      <p:cBhvr>
                                        <p:cTn id="36" dur="500"/>
                                        <p:tgtEl>
                                          <p:spTgt spid="156">
                                            <p:txEl>
                                              <p:pRg st="0" end="0"/>
                                            </p:txEl>
                                          </p:spTgt>
                                        </p:tgtEl>
                                      </p:cBhvr>
                                    </p:animEffect>
                                    <p:set>
                                      <p:cBhvr>
                                        <p:cTn id="37" dur="1" fill="hold">
                                          <p:stCondLst>
                                            <p:cond delay="499"/>
                                          </p:stCondLst>
                                        </p:cTn>
                                        <p:tgtEl>
                                          <p:spTgt spid="156">
                                            <p:txEl>
                                              <p:pRg st="0" end="0"/>
                                            </p:txEl>
                                          </p:spTgt>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3"/>
                                        </p:tgtEl>
                                      </p:cBhvr>
                                    </p:animEffect>
                                    <p:set>
                                      <p:cBhvr>
                                        <p:cTn id="49" dur="1" fill="hold">
                                          <p:stCondLst>
                                            <p:cond delay="499"/>
                                          </p:stCondLst>
                                        </p:cTn>
                                        <p:tgtEl>
                                          <p:spTgt spid="13"/>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build="p"/>
      <p:bldP spid="156" grpId="1"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a:solidFill>
                  <a:schemeClr val="bg1"/>
                </a:solidFill>
                <a:effectLst>
                  <a:outerShdw blurRad="38100" dist="38100" dir="2700000" algn="tl">
                    <a:srgbClr val="000000">
                      <a:alpha val="43137"/>
                    </a:srgbClr>
                  </a:outerShdw>
                </a:effectLst>
              </a:rPr>
              <a:t>1.</a:t>
            </a:r>
            <a:r>
              <a:rPr lang="vi-VN">
                <a:solidFill>
                  <a:schemeClr val="bg1"/>
                </a:solidFill>
                <a:effectLst>
                  <a:outerShdw blurRad="38100" dist="38100" dir="2700000" algn="tl">
                    <a:srgbClr val="000000">
                      <a:alpha val="43137"/>
                    </a:srgbClr>
                  </a:outerShdw>
                </a:effectLst>
              </a:rPr>
              <a:t> Cơ cấu xã hội</a:t>
            </a:r>
          </a:p>
        </p:txBody>
      </p:sp>
      <p:sp>
        <p:nvSpPr>
          <p:cNvPr id="156" name="Google Shape;156;p25"/>
          <p:cNvSpPr txBox="1">
            <a:spLocks noGrp="1"/>
          </p:cNvSpPr>
          <p:nvPr>
            <p:ph type="body" idx="1"/>
          </p:nvPr>
        </p:nvSpPr>
        <p:spPr>
          <a:xfrm>
            <a:off x="822960" y="606300"/>
            <a:ext cx="7498080" cy="490800"/>
          </a:xfrm>
          <a:prstGeom prst="rect">
            <a:avLst/>
          </a:prstGeom>
        </p:spPr>
        <p:txBody>
          <a:bodyPr spcFirstLastPara="1" wrap="square" lIns="0" tIns="0" rIns="0" bIns="0" anchor="t" anchorCtr="0">
            <a:noAutofit/>
          </a:bodyPr>
          <a:lstStyle/>
          <a:p>
            <a:pPr marL="101600" indent="0">
              <a:buNone/>
            </a:pPr>
            <a:r>
              <a:rPr lang="en-US"/>
              <a:t>Cơ cấu xã hội – nghề nghiệp</a:t>
            </a:r>
          </a:p>
        </p:txBody>
      </p:sp>
      <p:pic>
        <p:nvPicPr>
          <p:cNvPr id="3" name="Picture 2" descr="Graphical user interface, application&#10;&#10;Description automatically generated">
            <a:extLst>
              <a:ext uri="{FF2B5EF4-FFF2-40B4-BE49-F238E27FC236}">
                <a16:creationId xmlns:a16="http://schemas.microsoft.com/office/drawing/2014/main" id="{4D9EF9C9-9486-F56C-B6FD-BEBE634189CD}"/>
              </a:ext>
            </a:extLst>
          </p:cNvPr>
          <p:cNvPicPr>
            <a:picLocks noChangeAspect="1"/>
          </p:cNvPicPr>
          <p:nvPr/>
        </p:nvPicPr>
        <p:blipFill>
          <a:blip r:embed="rId3"/>
          <a:stretch>
            <a:fillRect/>
          </a:stretch>
        </p:blipFill>
        <p:spPr>
          <a:xfrm>
            <a:off x="2005327" y="1059056"/>
            <a:ext cx="5133346" cy="3378073"/>
          </a:xfrm>
          <a:prstGeom prst="rect">
            <a:avLst/>
          </a:prstGeom>
        </p:spPr>
      </p:pic>
    </p:spTree>
    <p:extLst>
      <p:ext uri="{BB962C8B-B14F-4D97-AF65-F5344CB8AC3E}">
        <p14:creationId xmlns:p14="http://schemas.microsoft.com/office/powerpoint/2010/main" val="3289893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56">
                                            <p:txEl>
                                              <p:pRg st="0" end="0"/>
                                            </p:txEl>
                                          </p:spTgt>
                                        </p:tgtEl>
                                        <p:attrNameLst>
                                          <p:attrName>style.visibility</p:attrName>
                                        </p:attrNameLst>
                                      </p:cBhvr>
                                      <p:to>
                                        <p:strVal val="visible"/>
                                      </p:to>
                                    </p:set>
                                    <p:animEffect transition="in" filter="fade">
                                      <p:cBhvr>
                                        <p:cTn id="7" dur="200"/>
                                        <p:tgtEl>
                                          <p:spTgt spid="156">
                                            <p:txEl>
                                              <p:pRg st="0" end="0"/>
                                            </p:txEl>
                                          </p:spTgt>
                                        </p:tgtEl>
                                      </p:cBhvr>
                                    </p:animEffec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iterate type="lt">
                                    <p:tmPct val="0"/>
                                  </p:iterate>
                                  <p:childTnLst>
                                    <p:animEffect transition="out" filter="fade">
                                      <p:cBhvr>
                                        <p:cTn id="15" dur="500"/>
                                        <p:tgtEl>
                                          <p:spTgt spid="156">
                                            <p:txEl>
                                              <p:pRg st="0" end="0"/>
                                            </p:txEl>
                                          </p:spTgt>
                                        </p:tgtEl>
                                      </p:cBhvr>
                                    </p:animEffect>
                                    <p:set>
                                      <p:cBhvr>
                                        <p:cTn id="16" dur="1" fill="hold">
                                          <p:stCondLst>
                                            <p:cond delay="499"/>
                                          </p:stCondLst>
                                        </p:cTn>
                                        <p:tgtEl>
                                          <p:spTgt spid="156">
                                            <p:txEl>
                                              <p:pRg st="0" end="0"/>
                                            </p:txEl>
                                          </p:spTgt>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6" grpId="0" build="p"/>
      <p:bldP spid="156"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a:solidFill>
                  <a:srgbClr val="FF0000"/>
                </a:solidFill>
                <a:effectLst>
                  <a:outerShdw blurRad="38100" dist="38100" dir="2700000" algn="tl">
                    <a:srgbClr val="000000">
                      <a:alpha val="43137"/>
                    </a:srgbClr>
                  </a:outerShdw>
                </a:effectLst>
              </a:rPr>
              <a:t>2</a:t>
            </a:r>
            <a:r>
              <a:rPr lang="vi-VN">
                <a:solidFill>
                  <a:srgbClr val="FF0000"/>
                </a:solidFill>
                <a:effectLst>
                  <a:outerShdw blurRad="38100" dist="38100" dir="2700000" algn="tl">
                    <a:srgbClr val="000000">
                      <a:alpha val="43137"/>
                    </a:srgbClr>
                  </a:outerShdw>
                </a:effectLst>
              </a:rPr>
              <a:t>. Cơ cấu xã hội - giai cấp</a:t>
            </a:r>
          </a:p>
        </p:txBody>
      </p:sp>
      <p:sp>
        <p:nvSpPr>
          <p:cNvPr id="19" name="Google Shape;84;p17">
            <a:extLst>
              <a:ext uri="{FF2B5EF4-FFF2-40B4-BE49-F238E27FC236}">
                <a16:creationId xmlns:a16="http://schemas.microsoft.com/office/drawing/2014/main" id="{675A02DE-51BE-87EF-62F3-224254567EC4}"/>
              </a:ext>
            </a:extLst>
          </p:cNvPr>
          <p:cNvSpPr txBox="1">
            <a:spLocks noGrp="1"/>
          </p:cNvSpPr>
          <p:nvPr>
            <p:ph type="body" idx="1"/>
          </p:nvPr>
        </p:nvSpPr>
        <p:spPr>
          <a:xfrm>
            <a:off x="890700" y="755650"/>
            <a:ext cx="7362600" cy="36576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b="1"/>
              <a:t>2.1. Quan niệm về</a:t>
            </a:r>
            <a:r>
              <a:rPr lang="en-US" b="1"/>
              <a:t> </a:t>
            </a:r>
            <a:r>
              <a:rPr lang="vi-VN" b="1"/>
              <a:t>cơ cấu xã hội - giai cấp</a:t>
            </a:r>
          </a:p>
        </p:txBody>
      </p:sp>
      <p:sp>
        <p:nvSpPr>
          <p:cNvPr id="20" name="TextBox 19">
            <a:extLst>
              <a:ext uri="{FF2B5EF4-FFF2-40B4-BE49-F238E27FC236}">
                <a16:creationId xmlns:a16="http://schemas.microsoft.com/office/drawing/2014/main" id="{1F882BE0-3544-E8A9-3014-32C147C848AD}"/>
              </a:ext>
            </a:extLst>
          </p:cNvPr>
          <p:cNvSpPr txBox="1"/>
          <p:nvPr/>
        </p:nvSpPr>
        <p:spPr>
          <a:xfrm>
            <a:off x="890700" y="1226185"/>
            <a:ext cx="7362600" cy="1077218"/>
          </a:xfrm>
          <a:prstGeom prst="rect">
            <a:avLst/>
          </a:prstGeom>
          <a:noFill/>
        </p:spPr>
        <p:txBody>
          <a:bodyPr wrap="square" rtlCol="0">
            <a:spAutoFit/>
          </a:bodyPr>
          <a:lstStyle/>
          <a:p>
            <a:pPr algn="just"/>
            <a:r>
              <a:rPr lang="vi-VN" sz="1600">
                <a:solidFill>
                  <a:schemeClr val="dk1"/>
                </a:solidFill>
                <a:latin typeface="Open Sans Light"/>
                <a:ea typeface="Open Sans Light"/>
                <a:cs typeface="Open Sans Light"/>
                <a:sym typeface="Open Sans Light"/>
              </a:rPr>
              <a:t>Khái niệm: Cơ cấu xã hội - giai cấp là tổng thể các giai cấp, tầng lớp xã hội tồn tại khách quan trong một chế độ xã hội nhất định, thông qua những mối quan hệ về sở hữu tư liệu sản xuất, về tổ chức quản lý quá trình sản xuất, về địa vị chính trị - xã hội…</a:t>
            </a:r>
            <a:r>
              <a:rPr lang="en-US" sz="1600">
                <a:solidFill>
                  <a:schemeClr val="dk1"/>
                </a:solidFill>
                <a:latin typeface="Open Sans Light"/>
                <a:ea typeface="Open Sans Light"/>
                <a:cs typeface="Open Sans Light"/>
                <a:sym typeface="Open Sans Light"/>
              </a:rPr>
              <a:t> </a:t>
            </a:r>
            <a:r>
              <a:rPr lang="vi-VN" sz="1600">
                <a:solidFill>
                  <a:schemeClr val="dk1"/>
                </a:solidFill>
                <a:latin typeface="Open Sans Light"/>
                <a:ea typeface="Open Sans Light"/>
                <a:cs typeface="Open Sans Light"/>
                <a:sym typeface="Open Sans Light"/>
              </a:rPr>
              <a:t>giữa các giai cấp và tầng lớp đó.</a:t>
            </a:r>
            <a:endParaRPr lang="en-US" sz="1600">
              <a:solidFill>
                <a:schemeClr val="dk1"/>
              </a:solidFill>
              <a:latin typeface="Open Sans Light"/>
              <a:ea typeface="Open Sans Light"/>
              <a:cs typeface="Open Sans Light"/>
              <a:sym typeface="Open Sans Light"/>
            </a:endParaRPr>
          </a:p>
        </p:txBody>
      </p:sp>
      <p:sp>
        <p:nvSpPr>
          <p:cNvPr id="11" name="TextBox 10">
            <a:extLst>
              <a:ext uri="{FF2B5EF4-FFF2-40B4-BE49-F238E27FC236}">
                <a16:creationId xmlns:a16="http://schemas.microsoft.com/office/drawing/2014/main" id="{40754C60-8511-FF26-19CF-6A6F60A83C75}"/>
              </a:ext>
            </a:extLst>
          </p:cNvPr>
          <p:cNvSpPr txBox="1"/>
          <p:nvPr/>
        </p:nvSpPr>
        <p:spPr>
          <a:xfrm>
            <a:off x="890700" y="2408178"/>
            <a:ext cx="7362600" cy="1077218"/>
          </a:xfrm>
          <a:prstGeom prst="rect">
            <a:avLst/>
          </a:prstGeom>
          <a:noFill/>
        </p:spPr>
        <p:txBody>
          <a:bodyPr wrap="square" rtlCol="0">
            <a:spAutoFit/>
          </a:bodyPr>
          <a:lstStyle/>
          <a:p>
            <a:pPr algn="just"/>
            <a:r>
              <a:rPr lang="vi-VN" sz="1600">
                <a:solidFill>
                  <a:schemeClr val="dk1"/>
                </a:solidFill>
                <a:latin typeface="Open Sans Light"/>
                <a:ea typeface="Open Sans Light"/>
                <a:cs typeface="Open Sans Light"/>
                <a:sym typeface="Open Sans Light"/>
              </a:rPr>
              <a:t>Trong thời kỳ quá độ lên chủ nghĩa xã hội, cơ cấu xã hội - giai cấp là tổng thể các giai cấp, tầng lớp, các nhóm xã hội có mối quan hệ hợp tác và gắn bó chặt chẽ với nhau bởi các giai cấp, tầng lớp có chung mục đích cải tạo xã hội cũ và xây dựng xã hội mới</a:t>
            </a:r>
            <a:r>
              <a:rPr lang="en-US" sz="1600">
                <a:solidFill>
                  <a:schemeClr val="dk1"/>
                </a:solidFill>
                <a:latin typeface="Open Sans Light"/>
                <a:ea typeface="Open Sans Light"/>
                <a:cs typeface="Open Sans Light"/>
                <a:sym typeface="Open Sans Light"/>
              </a:rPr>
              <a:t>.</a:t>
            </a:r>
          </a:p>
        </p:txBody>
      </p:sp>
    </p:spTree>
    <p:extLst>
      <p:ext uri="{BB962C8B-B14F-4D97-AF65-F5344CB8AC3E}">
        <p14:creationId xmlns:p14="http://schemas.microsoft.com/office/powerpoint/2010/main" val="145232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3" presetClass="emph" presetSubtype="2" fill="hold" grpId="1" nodeType="afterEffect">
                                  <p:stCondLst>
                                    <p:cond delay="0"/>
                                  </p:stCondLst>
                                  <p:childTnLst>
                                    <p:animClr clrSpc="rgb" dir="cw">
                                      <p:cBhvr override="childStyle">
                                        <p:cTn id="10" dur="1000" fill="hold"/>
                                        <p:tgtEl>
                                          <p:spTgt spid="6"/>
                                        </p:tgtEl>
                                        <p:attrNameLst>
                                          <p:attrName>style.color</p:attrName>
                                        </p:attrNameLst>
                                      </p:cBhvr>
                                      <p:to>
                                        <a:srgbClr val="FFFFFF"/>
                                      </p:to>
                                    </p:animClr>
                                  </p:childTnLst>
                                </p:cTn>
                              </p:par>
                            </p:childTnLst>
                          </p:cTn>
                        </p:par>
                        <p:par>
                          <p:cTn id="11" fill="hold">
                            <p:stCondLst>
                              <p:cond delay="1500"/>
                            </p:stCondLst>
                            <p:childTnLst>
                              <p:par>
                                <p:cTn id="12" presetID="10" presetClass="entr" presetSubtype="0" fill="hold" grpId="0" nodeType="afterEffect">
                                  <p:stCondLst>
                                    <p:cond delay="0"/>
                                  </p:stCondLst>
                                  <p:iterate type="lt">
                                    <p:tmPct val="10000"/>
                                  </p:iterate>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200"/>
                                        <p:tgtEl>
                                          <p:spTgt spid="19">
                                            <p:txEl>
                                              <p:pRg st="0" end="0"/>
                                            </p:txEl>
                                          </p:spTgt>
                                        </p:tgtEl>
                                      </p:cBhvr>
                                    </p:animEffect>
                                  </p:childTnLst>
                                </p:cTn>
                              </p:par>
                            </p:childTnLst>
                          </p:cTn>
                        </p:par>
                        <p:par>
                          <p:cTn id="15" fill="hold">
                            <p:stCondLst>
                              <p:cond delay="2320"/>
                            </p:stCondLst>
                            <p:childTnLst>
                              <p:par>
                                <p:cTn id="16" presetID="10" presetClass="entr" presetSubtype="0" fill="hold" grpId="0" nodeType="afterEffect">
                                  <p:stCondLst>
                                    <p:cond delay="0"/>
                                  </p:stCondLst>
                                  <p:iterate type="lt">
                                    <p:tmPct val="10000"/>
                                  </p:iterate>
                                  <p:childTnLst>
                                    <p:set>
                                      <p:cBhvr>
                                        <p:cTn id="17" dur="1" fill="hold">
                                          <p:stCondLst>
                                            <p:cond delay="0"/>
                                          </p:stCondLst>
                                        </p:cTn>
                                        <p:tgtEl>
                                          <p:spTgt spid="20">
                                            <p:txEl>
                                              <p:pRg st="0" end="0"/>
                                            </p:txEl>
                                          </p:spTgt>
                                        </p:tgtEl>
                                        <p:attrNameLst>
                                          <p:attrName>style.visibility</p:attrName>
                                        </p:attrNameLst>
                                      </p:cBhvr>
                                      <p:to>
                                        <p:strVal val="visible"/>
                                      </p:to>
                                    </p:set>
                                    <p:animEffect transition="in" filter="fade">
                                      <p:cBhvr>
                                        <p:cTn id="18" dur="200"/>
                                        <p:tgtEl>
                                          <p:spTgt spid="2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iterate type="lt">
                                    <p:tmPct val="10000"/>
                                  </p:iterate>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2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iterate type="lt">
                                    <p:tmPct val="0"/>
                                  </p:iterate>
                                  <p:childTnLst>
                                    <p:animEffect transition="out" filter="fade">
                                      <p:cBhvr>
                                        <p:cTn id="27" dur="500"/>
                                        <p:tgtEl>
                                          <p:spTgt spid="11">
                                            <p:txEl>
                                              <p:pRg st="0" end="0"/>
                                            </p:txEl>
                                          </p:spTgt>
                                        </p:tgtEl>
                                      </p:cBhvr>
                                    </p:animEffect>
                                    <p:set>
                                      <p:cBhvr>
                                        <p:cTn id="28" dur="1" fill="hold">
                                          <p:stCondLst>
                                            <p:cond delay="499"/>
                                          </p:stCondLst>
                                        </p:cTn>
                                        <p:tgtEl>
                                          <p:spTgt spid="11">
                                            <p:txEl>
                                              <p:pRg st="0" end="0"/>
                                            </p:txEl>
                                          </p:spTgt>
                                        </p:tgtEl>
                                        <p:attrNameLst>
                                          <p:attrName>style.visibility</p:attrName>
                                        </p:attrNameLst>
                                      </p:cBhvr>
                                      <p:to>
                                        <p:strVal val="hidden"/>
                                      </p:to>
                                    </p:set>
                                  </p:childTnLst>
                                </p:cTn>
                              </p:par>
                              <p:par>
                                <p:cTn id="29" presetID="10" presetClass="exit" presetSubtype="0" fill="hold" grpId="1" nodeType="withEffect">
                                  <p:stCondLst>
                                    <p:cond delay="0"/>
                                  </p:stCondLst>
                                  <p:iterate type="lt">
                                    <p:tmPct val="0"/>
                                  </p:iterate>
                                  <p:childTnLst>
                                    <p:animEffect transition="out" filter="fade">
                                      <p:cBhvr>
                                        <p:cTn id="30" dur="500"/>
                                        <p:tgtEl>
                                          <p:spTgt spid="20">
                                            <p:txEl>
                                              <p:pRg st="0" end="0"/>
                                            </p:txEl>
                                          </p:spTgt>
                                        </p:tgtEl>
                                      </p:cBhvr>
                                    </p:animEffect>
                                    <p:set>
                                      <p:cBhvr>
                                        <p:cTn id="31" dur="1" fill="hold">
                                          <p:stCondLst>
                                            <p:cond delay="499"/>
                                          </p:stCondLst>
                                        </p:cTn>
                                        <p:tgtEl>
                                          <p:spTgt spid="20">
                                            <p:txEl>
                                              <p:pRg st="0" end="0"/>
                                            </p:txEl>
                                          </p:spTgt>
                                        </p:tgtEl>
                                        <p:attrNameLst>
                                          <p:attrName>style.visibility</p:attrName>
                                        </p:attrNameLst>
                                      </p:cBhvr>
                                      <p:to>
                                        <p:strVal val="hidden"/>
                                      </p:to>
                                    </p:set>
                                  </p:childTnLst>
                                </p:cTn>
                              </p:par>
                              <p:par>
                                <p:cTn id="32" presetID="10" presetClass="exit" presetSubtype="0" fill="hold" grpId="1" nodeType="withEffect">
                                  <p:stCondLst>
                                    <p:cond delay="0"/>
                                  </p:stCondLst>
                                  <p:iterate type="lt">
                                    <p:tmPct val="0"/>
                                  </p:iterate>
                                  <p:childTnLst>
                                    <p:animEffect transition="out" filter="fade">
                                      <p:cBhvr>
                                        <p:cTn id="33" dur="500"/>
                                        <p:tgtEl>
                                          <p:spTgt spid="19">
                                            <p:txEl>
                                              <p:pRg st="0" end="0"/>
                                            </p:txEl>
                                          </p:spTgt>
                                        </p:tgtEl>
                                      </p:cBhvr>
                                    </p:animEffect>
                                    <p:set>
                                      <p:cBhvr>
                                        <p:cTn id="34" dur="1" fill="hold">
                                          <p:stCondLst>
                                            <p:cond delay="499"/>
                                          </p:stCondLst>
                                        </p:cTn>
                                        <p:tgtEl>
                                          <p:spTgt spid="19">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9" grpId="0" build="p"/>
      <p:bldP spid="19" grpId="1" build="p"/>
      <p:bldP spid="20" grpId="0" build="p"/>
      <p:bldP spid="20" grpId="1" build="allAtOnce"/>
      <p:bldP spid="11" grpId="0" build="p"/>
      <p:bldP spid="11" grpId="1"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a:solidFill>
                  <a:schemeClr val="bg1"/>
                </a:solidFill>
                <a:effectLst>
                  <a:outerShdw blurRad="38100" dist="38100" dir="2700000" algn="tl">
                    <a:srgbClr val="000000">
                      <a:alpha val="43137"/>
                    </a:srgbClr>
                  </a:outerShdw>
                </a:effectLst>
              </a:rPr>
              <a:t>2</a:t>
            </a:r>
            <a:r>
              <a:rPr lang="vi-VN">
                <a:solidFill>
                  <a:schemeClr val="bg1"/>
                </a:solidFill>
                <a:effectLst>
                  <a:outerShdw blurRad="38100" dist="38100" dir="2700000" algn="tl">
                    <a:srgbClr val="000000">
                      <a:alpha val="43137"/>
                    </a:srgbClr>
                  </a:outerShdw>
                </a:effectLst>
              </a:rPr>
              <a:t>. Cơ cấu xã hội - giai cấp</a:t>
            </a:r>
          </a:p>
        </p:txBody>
      </p:sp>
      <p:sp>
        <p:nvSpPr>
          <p:cNvPr id="19" name="Google Shape;84;p17">
            <a:extLst>
              <a:ext uri="{FF2B5EF4-FFF2-40B4-BE49-F238E27FC236}">
                <a16:creationId xmlns:a16="http://schemas.microsoft.com/office/drawing/2014/main" id="{675A02DE-51BE-87EF-62F3-224254567EC4}"/>
              </a:ext>
            </a:extLst>
          </p:cNvPr>
          <p:cNvSpPr txBox="1">
            <a:spLocks noGrp="1"/>
          </p:cNvSpPr>
          <p:nvPr>
            <p:ph type="body" idx="1"/>
          </p:nvPr>
        </p:nvSpPr>
        <p:spPr>
          <a:xfrm>
            <a:off x="890700" y="755650"/>
            <a:ext cx="7362600" cy="36576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b="1"/>
              <a:t>2.2. Vị trí của cơ cấu xã hội - giai cấp trong cơ cấu xã hội</a:t>
            </a:r>
          </a:p>
        </p:txBody>
      </p:sp>
      <p:sp>
        <p:nvSpPr>
          <p:cNvPr id="5" name="Google Shape;171;p27">
            <a:extLst>
              <a:ext uri="{FF2B5EF4-FFF2-40B4-BE49-F238E27FC236}">
                <a16:creationId xmlns:a16="http://schemas.microsoft.com/office/drawing/2014/main" id="{D11A1C46-4A6A-6F1D-91B3-BDB4FA2DB168}"/>
              </a:ext>
            </a:extLst>
          </p:cNvPr>
          <p:cNvSpPr/>
          <p:nvPr/>
        </p:nvSpPr>
        <p:spPr>
          <a:xfrm>
            <a:off x="2743200" y="1657350"/>
            <a:ext cx="3657600" cy="9144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lvl="0" algn="ctr"/>
            <a:r>
              <a:rPr lang="en-US" sz="1800">
                <a:solidFill>
                  <a:schemeClr val="lt1"/>
                </a:solidFill>
                <a:latin typeface="Open Sans Light"/>
                <a:ea typeface="Open Sans Light"/>
                <a:cs typeface="Open Sans Light"/>
                <a:sym typeface="Open Sans Light"/>
              </a:rPr>
              <a:t>Q</a:t>
            </a:r>
            <a:r>
              <a:rPr lang="vi-VN" sz="1800">
                <a:solidFill>
                  <a:schemeClr val="lt1"/>
                </a:solidFill>
                <a:latin typeface="Open Sans Light"/>
                <a:ea typeface="Open Sans Light"/>
                <a:cs typeface="Open Sans Light"/>
                <a:sym typeface="Open Sans Light"/>
              </a:rPr>
              <a:t>uan trọng hàng đầu, chi phối các loại hình cơ cấu xã hội khác </a:t>
            </a:r>
          </a:p>
        </p:txBody>
      </p:sp>
      <p:sp>
        <p:nvSpPr>
          <p:cNvPr id="7" name="TextBox 6">
            <a:extLst>
              <a:ext uri="{FF2B5EF4-FFF2-40B4-BE49-F238E27FC236}">
                <a16:creationId xmlns:a16="http://schemas.microsoft.com/office/drawing/2014/main" id="{158E0741-8C7E-1E41-05D5-E94FC4FE6401}"/>
              </a:ext>
            </a:extLst>
          </p:cNvPr>
          <p:cNvSpPr txBox="1"/>
          <p:nvPr/>
        </p:nvSpPr>
        <p:spPr>
          <a:xfrm>
            <a:off x="890700" y="3246555"/>
            <a:ext cx="7637282" cy="584775"/>
          </a:xfrm>
          <a:prstGeom prst="rect">
            <a:avLst/>
          </a:prstGeom>
          <a:noFill/>
        </p:spPr>
        <p:txBody>
          <a:bodyPr wrap="square" rtlCol="0">
            <a:spAutoFit/>
          </a:bodyPr>
          <a:lstStyle/>
          <a:p>
            <a:r>
              <a:rPr lang="en-US" sz="1600">
                <a:solidFill>
                  <a:schemeClr val="dk1"/>
                </a:solidFill>
                <a:latin typeface="Open Sans Light"/>
                <a:ea typeface="Open Sans Light"/>
                <a:cs typeface="Open Sans Light"/>
                <a:sym typeface="Open Sans Light"/>
              </a:rPr>
              <a:t>- L</a:t>
            </a:r>
            <a:r>
              <a:rPr lang="vi-VN" sz="1600">
                <a:solidFill>
                  <a:schemeClr val="dk1"/>
                </a:solidFill>
                <a:latin typeface="Open Sans Light"/>
                <a:ea typeface="Open Sans Light"/>
                <a:cs typeface="Open Sans Light"/>
                <a:sym typeface="Open Sans Light"/>
              </a:rPr>
              <a:t>iên quan đến các đảng phái chính trị và nhà nước, đến quyền sở hữu tư liệu sản xuất, quản lý tổ chức lao động, vấn đề phân phối thu nhập</a:t>
            </a:r>
            <a:r>
              <a:rPr lang="en-US" sz="1600">
                <a:solidFill>
                  <a:schemeClr val="dk1"/>
                </a:solidFill>
                <a:latin typeface="Open Sans Light"/>
                <a:ea typeface="Open Sans Light"/>
                <a:cs typeface="Open Sans Light"/>
                <a:sym typeface="Open Sans Light"/>
              </a:rPr>
              <a:t>.</a:t>
            </a:r>
            <a:r>
              <a:rPr lang="vi-VN" sz="1600">
                <a:solidFill>
                  <a:schemeClr val="dk1"/>
                </a:solidFill>
                <a:latin typeface="Open Sans Light"/>
                <a:ea typeface="Open Sans Light"/>
                <a:cs typeface="Open Sans Light"/>
                <a:sym typeface="Open Sans Light"/>
              </a:rPr>
              <a:t> </a:t>
            </a:r>
            <a:endParaRPr lang="en-US" sz="1600">
              <a:solidFill>
                <a:schemeClr val="dk1"/>
              </a:solidFill>
              <a:latin typeface="Open Sans Light"/>
              <a:ea typeface="Open Sans Light"/>
              <a:cs typeface="Open Sans Light"/>
              <a:sym typeface="Open Sans Light"/>
            </a:endParaRPr>
          </a:p>
        </p:txBody>
      </p:sp>
      <p:sp>
        <p:nvSpPr>
          <p:cNvPr id="8" name="TextBox 7">
            <a:extLst>
              <a:ext uri="{FF2B5EF4-FFF2-40B4-BE49-F238E27FC236}">
                <a16:creationId xmlns:a16="http://schemas.microsoft.com/office/drawing/2014/main" id="{C27022F8-E5AF-3781-4BDA-B8F8CB4E3CD3}"/>
              </a:ext>
            </a:extLst>
          </p:cNvPr>
          <p:cNvSpPr txBox="1"/>
          <p:nvPr/>
        </p:nvSpPr>
        <p:spPr>
          <a:xfrm>
            <a:off x="890700" y="3831330"/>
            <a:ext cx="7637282" cy="584775"/>
          </a:xfrm>
          <a:prstGeom prst="rect">
            <a:avLst/>
          </a:prstGeom>
          <a:noFill/>
        </p:spPr>
        <p:txBody>
          <a:bodyPr wrap="square" rtlCol="0">
            <a:spAutoFit/>
          </a:bodyPr>
          <a:lstStyle/>
          <a:p>
            <a:r>
              <a:rPr lang="en-US" sz="1600">
                <a:solidFill>
                  <a:schemeClr val="dk1"/>
                </a:solidFill>
                <a:latin typeface="Open Sans Light"/>
                <a:ea typeface="Open Sans Light"/>
                <a:cs typeface="Open Sans Light"/>
                <a:sym typeface="Open Sans Light"/>
              </a:rPr>
              <a:t>- Ả</a:t>
            </a:r>
            <a:r>
              <a:rPr lang="vi-VN" sz="1600">
                <a:solidFill>
                  <a:schemeClr val="dk1"/>
                </a:solidFill>
                <a:latin typeface="Open Sans Light"/>
                <a:ea typeface="Open Sans Light"/>
                <a:cs typeface="Open Sans Light"/>
                <a:sym typeface="Open Sans Light"/>
              </a:rPr>
              <a:t>nh hưởng đến sự biến đổi của các cơ cấu xã hội khác và tác động đến sự biến đổi của toàn bộ cơ cấu xã hội. </a:t>
            </a:r>
            <a:endParaRPr lang="en-US" sz="1600">
              <a:solidFill>
                <a:schemeClr val="dk1"/>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4293051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2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par>
                                <p:cTn id="34" presetID="10" presetClass="exit" presetSubtype="0" fill="hold" grpId="1" nodeType="withEffect">
                                  <p:stCondLst>
                                    <p:cond delay="0"/>
                                  </p:stCondLst>
                                  <p:iterate type="lt">
                                    <p:tmPct val="0"/>
                                  </p:iterate>
                                  <p:childTnLst>
                                    <p:animEffect transition="out" filter="fade">
                                      <p:cBhvr>
                                        <p:cTn id="35" dur="500"/>
                                        <p:tgtEl>
                                          <p:spTgt spid="19">
                                            <p:txEl>
                                              <p:pRg st="0" end="0"/>
                                            </p:txEl>
                                          </p:spTgt>
                                        </p:tgtEl>
                                      </p:cBhvr>
                                    </p:animEffect>
                                    <p:set>
                                      <p:cBhvr>
                                        <p:cTn id="36" dur="1" fill="hold">
                                          <p:stCondLst>
                                            <p:cond delay="499"/>
                                          </p:stCondLst>
                                        </p:cTn>
                                        <p:tgtEl>
                                          <p:spTgt spid="19">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19" grpId="1" build="p"/>
      <p:bldP spid="5" grpId="0" animBg="1"/>
      <p:bldP spid="5" grpId="1" animBg="1"/>
      <p:bldP spid="7" grpId="0"/>
      <p:bldP spid="7" grpId="1"/>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a:solidFill>
                  <a:schemeClr val="bg1"/>
                </a:solidFill>
                <a:effectLst>
                  <a:outerShdw blurRad="38100" dist="38100" dir="2700000" algn="tl">
                    <a:srgbClr val="000000">
                      <a:alpha val="43137"/>
                    </a:srgbClr>
                  </a:outerShdw>
                </a:effectLst>
              </a:rPr>
              <a:t>2</a:t>
            </a:r>
            <a:r>
              <a:rPr lang="vi-VN">
                <a:solidFill>
                  <a:schemeClr val="bg1"/>
                </a:solidFill>
                <a:effectLst>
                  <a:outerShdw blurRad="38100" dist="38100" dir="2700000" algn="tl">
                    <a:srgbClr val="000000">
                      <a:alpha val="43137"/>
                    </a:srgbClr>
                  </a:outerShdw>
                </a:effectLst>
              </a:rPr>
              <a:t>. Cơ cấu xã hội - giai cấp</a:t>
            </a:r>
          </a:p>
        </p:txBody>
      </p:sp>
      <p:sp>
        <p:nvSpPr>
          <p:cNvPr id="19" name="Google Shape;84;p17">
            <a:extLst>
              <a:ext uri="{FF2B5EF4-FFF2-40B4-BE49-F238E27FC236}">
                <a16:creationId xmlns:a16="http://schemas.microsoft.com/office/drawing/2014/main" id="{675A02DE-51BE-87EF-62F3-224254567EC4}"/>
              </a:ext>
            </a:extLst>
          </p:cNvPr>
          <p:cNvSpPr txBox="1">
            <a:spLocks noGrp="1"/>
          </p:cNvSpPr>
          <p:nvPr>
            <p:ph type="body" idx="1"/>
          </p:nvPr>
        </p:nvSpPr>
        <p:spPr>
          <a:xfrm>
            <a:off x="890700" y="755650"/>
            <a:ext cx="7362600" cy="36576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b="1"/>
              <a:t>2.3. Sự biến đổi có tính qui luật của cơ cấu xã hội - giai cấp trong thời kỳ quá độ lên chủ nghĩa xã hội</a:t>
            </a:r>
          </a:p>
        </p:txBody>
      </p:sp>
      <p:sp>
        <p:nvSpPr>
          <p:cNvPr id="5" name="Google Shape;171;p27">
            <a:extLst>
              <a:ext uri="{FF2B5EF4-FFF2-40B4-BE49-F238E27FC236}">
                <a16:creationId xmlns:a16="http://schemas.microsoft.com/office/drawing/2014/main" id="{B35CDF88-C436-B748-41DE-9BA33B4DC603}"/>
              </a:ext>
            </a:extLst>
          </p:cNvPr>
          <p:cNvSpPr/>
          <p:nvPr/>
        </p:nvSpPr>
        <p:spPr>
          <a:xfrm>
            <a:off x="685801" y="1839201"/>
            <a:ext cx="3657600" cy="9144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lvl="0" algn="ctr"/>
            <a:r>
              <a:rPr lang="vi-VN" sz="1800">
                <a:solidFill>
                  <a:schemeClr val="lt1"/>
                </a:solidFill>
                <a:latin typeface="Open Sans Light"/>
                <a:ea typeface="Open Sans Light"/>
                <a:cs typeface="Open Sans Light"/>
                <a:sym typeface="Open Sans Light"/>
              </a:rPr>
              <a:t>Biến đổi cơ cấu kinh tế</a:t>
            </a:r>
          </a:p>
        </p:txBody>
      </p:sp>
      <p:sp>
        <p:nvSpPr>
          <p:cNvPr id="7" name="Google Shape;171;p27">
            <a:extLst>
              <a:ext uri="{FF2B5EF4-FFF2-40B4-BE49-F238E27FC236}">
                <a16:creationId xmlns:a16="http://schemas.microsoft.com/office/drawing/2014/main" id="{75717AE9-AD06-B9C0-EC14-6CFEB3B03C1B}"/>
              </a:ext>
            </a:extLst>
          </p:cNvPr>
          <p:cNvSpPr/>
          <p:nvPr/>
        </p:nvSpPr>
        <p:spPr>
          <a:xfrm>
            <a:off x="4800600" y="1839201"/>
            <a:ext cx="3657600" cy="9144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lvl="0" algn="ctr"/>
            <a:r>
              <a:rPr lang="vi-VN" sz="1800">
                <a:solidFill>
                  <a:schemeClr val="lt1"/>
                </a:solidFill>
                <a:latin typeface="Open Sans Light"/>
                <a:ea typeface="Open Sans Light"/>
                <a:cs typeface="Open Sans Light"/>
                <a:sym typeface="Open Sans Light"/>
              </a:rPr>
              <a:t>Biến đổi cơ cấu</a:t>
            </a:r>
            <a:endParaRPr lang="en-US" sz="1800">
              <a:solidFill>
                <a:schemeClr val="lt1"/>
              </a:solidFill>
              <a:latin typeface="Open Sans Light"/>
              <a:ea typeface="Open Sans Light"/>
              <a:cs typeface="Open Sans Light"/>
              <a:sym typeface="Open Sans Light"/>
            </a:endParaRPr>
          </a:p>
          <a:p>
            <a:pPr lvl="0" algn="ctr"/>
            <a:r>
              <a:rPr lang="vi-VN" sz="1800">
                <a:solidFill>
                  <a:schemeClr val="lt1"/>
                </a:solidFill>
                <a:latin typeface="Open Sans Light"/>
                <a:ea typeface="Open Sans Light"/>
                <a:cs typeface="Open Sans Light"/>
                <a:sym typeface="Open Sans Light"/>
              </a:rPr>
              <a:t>xã hội - giai cấp</a:t>
            </a:r>
          </a:p>
        </p:txBody>
      </p:sp>
      <p:cxnSp>
        <p:nvCxnSpPr>
          <p:cNvPr id="3" name="Connector: Elbow 2">
            <a:extLst>
              <a:ext uri="{FF2B5EF4-FFF2-40B4-BE49-F238E27FC236}">
                <a16:creationId xmlns:a16="http://schemas.microsoft.com/office/drawing/2014/main" id="{2890C3BA-0268-EAB1-FBF6-9FC0B68F2807}"/>
              </a:ext>
            </a:extLst>
          </p:cNvPr>
          <p:cNvCxnSpPr>
            <a:stCxn id="5" idx="0"/>
            <a:endCxn id="7" idx="0"/>
          </p:cNvCxnSpPr>
          <p:nvPr/>
        </p:nvCxnSpPr>
        <p:spPr>
          <a:xfrm rot="5400000" flipH="1" flipV="1">
            <a:off x="4572000" y="-218198"/>
            <a:ext cx="12700" cy="4114799"/>
          </a:xfrm>
          <a:prstGeom prst="bentConnector3">
            <a:avLst>
              <a:gd name="adj1" fmla="val 1800000"/>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8" name="Connector: Elbow 7">
            <a:extLst>
              <a:ext uri="{FF2B5EF4-FFF2-40B4-BE49-F238E27FC236}">
                <a16:creationId xmlns:a16="http://schemas.microsoft.com/office/drawing/2014/main" id="{972C20BE-AA66-2640-EEBB-BCDEF174FC3D}"/>
              </a:ext>
            </a:extLst>
          </p:cNvPr>
          <p:cNvCxnSpPr>
            <a:stCxn id="7" idx="2"/>
            <a:endCxn id="5" idx="2"/>
          </p:cNvCxnSpPr>
          <p:nvPr/>
        </p:nvCxnSpPr>
        <p:spPr>
          <a:xfrm rot="5400000">
            <a:off x="4572001" y="696202"/>
            <a:ext cx="12700" cy="4114799"/>
          </a:xfrm>
          <a:prstGeom prst="bentConnector3">
            <a:avLst>
              <a:gd name="adj1" fmla="val 1800000"/>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21" name="Arrow: Down 20">
            <a:extLst>
              <a:ext uri="{FF2B5EF4-FFF2-40B4-BE49-F238E27FC236}">
                <a16:creationId xmlns:a16="http://schemas.microsoft.com/office/drawing/2014/main" id="{D075ED22-7DE6-C2CD-9792-78C7BF63BE5E}"/>
              </a:ext>
            </a:extLst>
          </p:cNvPr>
          <p:cNvSpPr/>
          <p:nvPr/>
        </p:nvSpPr>
        <p:spPr>
          <a:xfrm>
            <a:off x="4343400" y="3047695"/>
            <a:ext cx="457200" cy="457200"/>
          </a:xfrm>
          <a:prstGeom prst="downArrow">
            <a:avLst/>
          </a:prstGeom>
          <a:solidFill>
            <a:srgbClr val="081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98CAEA-49D5-D6A1-0B07-7F22C8DA061D}"/>
              </a:ext>
            </a:extLst>
          </p:cNvPr>
          <p:cNvSpPr txBox="1"/>
          <p:nvPr/>
        </p:nvSpPr>
        <p:spPr>
          <a:xfrm>
            <a:off x="890700" y="3550083"/>
            <a:ext cx="7637282" cy="276999"/>
          </a:xfrm>
          <a:prstGeom prst="rect">
            <a:avLst/>
          </a:prstGeom>
          <a:noFill/>
        </p:spPr>
        <p:txBody>
          <a:bodyPr wrap="square" rtlCol="0">
            <a:spAutoFit/>
          </a:bodyPr>
          <a:lstStyle/>
          <a:p>
            <a:r>
              <a:rPr lang="en-US" sz="1200">
                <a:solidFill>
                  <a:schemeClr val="dk1"/>
                </a:solidFill>
                <a:latin typeface="Open Sans Light"/>
                <a:ea typeface="Open Sans Light"/>
                <a:cs typeface="Open Sans Light"/>
                <a:sym typeface="Open Sans Light"/>
              </a:rPr>
              <a:t>- </a:t>
            </a:r>
            <a:r>
              <a:rPr lang="vi-VN" sz="1200">
                <a:solidFill>
                  <a:schemeClr val="dk1"/>
                </a:solidFill>
                <a:latin typeface="Open Sans Light"/>
                <a:ea typeface="Open Sans Light"/>
                <a:cs typeface="Open Sans Light"/>
                <a:sym typeface="Open Sans Light"/>
              </a:rPr>
              <a:t>Biến đổi cơ cấu xã hội </a:t>
            </a:r>
            <a:r>
              <a:rPr lang="en-US" sz="1200">
                <a:solidFill>
                  <a:schemeClr val="dk1"/>
                </a:solidFill>
                <a:latin typeface="Open Sans Light"/>
                <a:ea typeface="Open Sans Light"/>
                <a:cs typeface="Open Sans Light"/>
                <a:sym typeface="Open Sans Light"/>
              </a:rPr>
              <a:t>-</a:t>
            </a:r>
            <a:r>
              <a:rPr lang="vi-VN" sz="1200">
                <a:solidFill>
                  <a:schemeClr val="dk1"/>
                </a:solidFill>
                <a:latin typeface="Open Sans Light"/>
                <a:ea typeface="Open Sans Light"/>
                <a:cs typeface="Open Sans Light"/>
                <a:sym typeface="Open Sans Light"/>
              </a:rPr>
              <a:t> giai cấp gắn liền và bị quy định bởi biến đổi cơ cấu kinh tế</a:t>
            </a:r>
            <a:endParaRPr lang="en-US" sz="1200">
              <a:solidFill>
                <a:schemeClr val="dk1"/>
              </a:solidFill>
              <a:latin typeface="Open Sans Light"/>
              <a:ea typeface="Open Sans Light"/>
              <a:cs typeface="Open Sans Light"/>
              <a:sym typeface="Open Sans Light"/>
            </a:endParaRPr>
          </a:p>
        </p:txBody>
      </p:sp>
      <p:sp>
        <p:nvSpPr>
          <p:cNvPr id="23" name="TextBox 22">
            <a:extLst>
              <a:ext uri="{FF2B5EF4-FFF2-40B4-BE49-F238E27FC236}">
                <a16:creationId xmlns:a16="http://schemas.microsoft.com/office/drawing/2014/main" id="{979C1FB5-B1CA-8A16-0D1A-592FB1BC67DB}"/>
              </a:ext>
            </a:extLst>
          </p:cNvPr>
          <p:cNvSpPr txBox="1"/>
          <p:nvPr/>
        </p:nvSpPr>
        <p:spPr>
          <a:xfrm>
            <a:off x="890700" y="3831330"/>
            <a:ext cx="7637282" cy="276999"/>
          </a:xfrm>
          <a:prstGeom prst="rect">
            <a:avLst/>
          </a:prstGeom>
          <a:noFill/>
        </p:spPr>
        <p:txBody>
          <a:bodyPr wrap="square" rtlCol="0">
            <a:spAutoFit/>
          </a:bodyPr>
          <a:lstStyle/>
          <a:p>
            <a:r>
              <a:rPr lang="en-US" sz="1200">
                <a:solidFill>
                  <a:schemeClr val="dk1"/>
                </a:solidFill>
                <a:latin typeface="Open Sans Light"/>
                <a:ea typeface="Open Sans Light"/>
                <a:cs typeface="Open Sans Light"/>
                <a:sym typeface="Open Sans Light"/>
              </a:rPr>
              <a:t>- </a:t>
            </a:r>
            <a:r>
              <a:rPr lang="vi-VN" sz="1200">
                <a:solidFill>
                  <a:schemeClr val="dk1"/>
                </a:solidFill>
                <a:latin typeface="Open Sans Light"/>
                <a:ea typeface="Open Sans Light"/>
                <a:cs typeface="Open Sans Light"/>
                <a:sym typeface="Open Sans Light"/>
              </a:rPr>
              <a:t>Cơ cấu xã hội </a:t>
            </a:r>
            <a:r>
              <a:rPr lang="en-US" sz="1200">
                <a:solidFill>
                  <a:schemeClr val="dk1"/>
                </a:solidFill>
                <a:latin typeface="Open Sans Light"/>
                <a:ea typeface="Open Sans Light"/>
                <a:cs typeface="Open Sans Light"/>
                <a:sym typeface="Open Sans Light"/>
              </a:rPr>
              <a:t>-</a:t>
            </a:r>
            <a:r>
              <a:rPr lang="vi-VN" sz="1200">
                <a:solidFill>
                  <a:schemeClr val="dk1"/>
                </a:solidFill>
                <a:latin typeface="Open Sans Light"/>
                <a:ea typeface="Open Sans Light"/>
                <a:cs typeface="Open Sans Light"/>
                <a:sym typeface="Open Sans Light"/>
              </a:rPr>
              <a:t> giai cấp biến đổi phức tạp, đa dạng, xuất hiện tầng lớp xã hội mới</a:t>
            </a:r>
            <a:endParaRPr lang="en-US" sz="1200">
              <a:solidFill>
                <a:schemeClr val="dk1"/>
              </a:solidFill>
              <a:latin typeface="Open Sans Light"/>
              <a:ea typeface="Open Sans Light"/>
              <a:cs typeface="Open Sans Light"/>
              <a:sym typeface="Open Sans Light"/>
            </a:endParaRPr>
          </a:p>
        </p:txBody>
      </p:sp>
      <p:sp>
        <p:nvSpPr>
          <p:cNvPr id="24" name="TextBox 23">
            <a:extLst>
              <a:ext uri="{FF2B5EF4-FFF2-40B4-BE49-F238E27FC236}">
                <a16:creationId xmlns:a16="http://schemas.microsoft.com/office/drawing/2014/main" id="{A4B789E8-C4EB-6A05-9CC9-5A2218806414}"/>
              </a:ext>
            </a:extLst>
          </p:cNvPr>
          <p:cNvSpPr txBox="1"/>
          <p:nvPr/>
        </p:nvSpPr>
        <p:spPr>
          <a:xfrm>
            <a:off x="890699" y="4112577"/>
            <a:ext cx="7637283" cy="276999"/>
          </a:xfrm>
          <a:prstGeom prst="rect">
            <a:avLst/>
          </a:prstGeom>
          <a:noFill/>
        </p:spPr>
        <p:txBody>
          <a:bodyPr wrap="square" rtlCol="0">
            <a:spAutoFit/>
          </a:bodyPr>
          <a:lstStyle/>
          <a:p>
            <a:r>
              <a:rPr lang="en-US" sz="1200">
                <a:solidFill>
                  <a:schemeClr val="dk1"/>
                </a:solidFill>
                <a:latin typeface="Open Sans Light"/>
                <a:ea typeface="Open Sans Light"/>
                <a:cs typeface="Open Sans Light"/>
                <a:sym typeface="Open Sans Light"/>
              </a:rPr>
              <a:t>- </a:t>
            </a:r>
            <a:r>
              <a:rPr lang="vi-VN" sz="1200">
                <a:solidFill>
                  <a:schemeClr val="dk1"/>
                </a:solidFill>
                <a:latin typeface="Open Sans Light"/>
                <a:ea typeface="Open Sans Light"/>
                <a:cs typeface="Open Sans Light"/>
                <a:sym typeface="Open Sans Light"/>
              </a:rPr>
              <a:t>Cơ cấu xã hội </a:t>
            </a:r>
            <a:r>
              <a:rPr lang="en-US" sz="1200">
                <a:solidFill>
                  <a:schemeClr val="dk1"/>
                </a:solidFill>
                <a:latin typeface="Open Sans Light"/>
                <a:ea typeface="Open Sans Light"/>
                <a:cs typeface="Open Sans Light"/>
                <a:sym typeface="Open Sans Light"/>
              </a:rPr>
              <a:t>-</a:t>
            </a:r>
            <a:r>
              <a:rPr lang="vi-VN" sz="1200">
                <a:solidFill>
                  <a:schemeClr val="dk1"/>
                </a:solidFill>
                <a:latin typeface="Open Sans Light"/>
                <a:ea typeface="Open Sans Light"/>
                <a:cs typeface="Open Sans Light"/>
                <a:sym typeface="Open Sans Light"/>
              </a:rPr>
              <a:t>  giai cấp biến đổi trong mối quan hệ vừa đấu tranh vừa liên minh giữa các giai cấp tầng lớp</a:t>
            </a:r>
            <a:endParaRPr lang="en-US" sz="1200">
              <a:solidFill>
                <a:schemeClr val="dk1"/>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744885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200"/>
                                        <p:tgtEl>
                                          <p:spTgt spid="19">
                                            <p:txEl>
                                              <p:pRg st="0" end="0"/>
                                            </p:txEl>
                                          </p:spTgt>
                                        </p:tgtEl>
                                      </p:cBhvr>
                                    </p:animEffect>
                                  </p:childTnLst>
                                </p:cTn>
                              </p:par>
                            </p:childTnLst>
                          </p:cTn>
                        </p:par>
                        <p:par>
                          <p:cTn id="8" fill="hold">
                            <p:stCondLst>
                              <p:cond delay="176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226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276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260"/>
                            </p:stCondLst>
                            <p:childTnLst>
                              <p:par>
                                <p:cTn id="21" presetID="22" presetClass="entr" presetSubtype="2"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500"/>
                                        <p:tgtEl>
                                          <p:spTgt spid="8"/>
                                        </p:tgtEl>
                                      </p:cBhvr>
                                    </p:animEffect>
                                  </p:childTnLst>
                                </p:cTn>
                              </p:par>
                            </p:childTnLst>
                          </p:cTn>
                        </p:par>
                        <p:par>
                          <p:cTn id="24" fill="hold">
                            <p:stCondLst>
                              <p:cond delay="3760"/>
                            </p:stCondLst>
                            <p:childTnLst>
                              <p:par>
                                <p:cTn id="25" presetID="47"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anim calcmode="lin" valueType="num">
                                      <p:cBhvr>
                                        <p:cTn id="28" dur="500" fill="hold"/>
                                        <p:tgtEl>
                                          <p:spTgt spid="21"/>
                                        </p:tgtEl>
                                        <p:attrNameLst>
                                          <p:attrName>ppt_x</p:attrName>
                                        </p:attrNameLst>
                                      </p:cBhvr>
                                      <p:tavLst>
                                        <p:tav tm="0">
                                          <p:val>
                                            <p:strVal val="#ppt_x"/>
                                          </p:val>
                                        </p:tav>
                                        <p:tav tm="100000">
                                          <p:val>
                                            <p:strVal val="#ppt_x"/>
                                          </p:val>
                                        </p:tav>
                                      </p:tavLst>
                                    </p:anim>
                                    <p:anim calcmode="lin" valueType="num">
                                      <p:cBhvr>
                                        <p:cTn id="29" dur="500" fill="hold"/>
                                        <p:tgtEl>
                                          <p:spTgt spid="21"/>
                                        </p:tgtEl>
                                        <p:attrNameLst>
                                          <p:attrName>ppt_y</p:attrName>
                                        </p:attrNameLst>
                                      </p:cBhvr>
                                      <p:tavLst>
                                        <p:tav tm="0">
                                          <p:val>
                                            <p:strVal val="#ppt_y-.1"/>
                                          </p:val>
                                        </p:tav>
                                        <p:tav tm="100000">
                                          <p:val>
                                            <p:strVal val="#ppt_y"/>
                                          </p:val>
                                        </p:tav>
                                      </p:tavLst>
                                    </p:anim>
                                  </p:childTnLst>
                                </p:cTn>
                              </p:par>
                            </p:childTnLst>
                          </p:cTn>
                        </p:par>
                        <p:par>
                          <p:cTn id="30" fill="hold">
                            <p:stCondLst>
                              <p:cond delay="4260"/>
                            </p:stCondLst>
                            <p:childTnLst>
                              <p:par>
                                <p:cTn id="31" presetID="10" presetClass="entr" presetSubtype="0"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par>
                          <p:cTn id="34" fill="hold">
                            <p:stCondLst>
                              <p:cond delay="4760"/>
                            </p:stCondLst>
                            <p:childTnLst>
                              <p:par>
                                <p:cTn id="35" presetID="10" presetClass="entr" presetSubtype="0"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5260"/>
                            </p:stCondLst>
                            <p:childTnLst>
                              <p:par>
                                <p:cTn id="39" presetID="10" presetClass="entr" presetSubtype="0"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3"/>
                                        </p:tgtEl>
                                      </p:cBhvr>
                                    </p:animEffect>
                                    <p:set>
                                      <p:cBhvr>
                                        <p:cTn id="49" dur="1" fill="hold">
                                          <p:stCondLst>
                                            <p:cond delay="499"/>
                                          </p:stCondLst>
                                        </p:cTn>
                                        <p:tgtEl>
                                          <p:spTgt spid="3"/>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8"/>
                                        </p:tgtEl>
                                      </p:cBhvr>
                                    </p:animEffect>
                                    <p:set>
                                      <p:cBhvr>
                                        <p:cTn id="55" dur="1" fill="hold">
                                          <p:stCondLst>
                                            <p:cond delay="499"/>
                                          </p:stCondLst>
                                        </p:cTn>
                                        <p:tgtEl>
                                          <p:spTgt spid="8"/>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1"/>
                                        </p:tgtEl>
                                      </p:cBhvr>
                                    </p:animEffect>
                                    <p:set>
                                      <p:cBhvr>
                                        <p:cTn id="58" dur="1" fill="hold">
                                          <p:stCondLst>
                                            <p:cond delay="499"/>
                                          </p:stCondLst>
                                        </p:cTn>
                                        <p:tgtEl>
                                          <p:spTgt spid="21"/>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2"/>
                                        </p:tgtEl>
                                      </p:cBhvr>
                                    </p:animEffect>
                                    <p:set>
                                      <p:cBhvr>
                                        <p:cTn id="61" dur="1" fill="hold">
                                          <p:stCondLst>
                                            <p:cond delay="499"/>
                                          </p:stCondLst>
                                        </p:cTn>
                                        <p:tgtEl>
                                          <p:spTgt spid="22"/>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23"/>
                                        </p:tgtEl>
                                      </p:cBhvr>
                                    </p:animEffect>
                                    <p:set>
                                      <p:cBhvr>
                                        <p:cTn id="64" dur="1" fill="hold">
                                          <p:stCondLst>
                                            <p:cond delay="499"/>
                                          </p:stCondLst>
                                        </p:cTn>
                                        <p:tgtEl>
                                          <p:spTgt spid="23"/>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24"/>
                                        </p:tgtEl>
                                      </p:cBhvr>
                                    </p:animEffect>
                                    <p:set>
                                      <p:cBhvr>
                                        <p:cTn id="67" dur="1" fill="hold">
                                          <p:stCondLst>
                                            <p:cond delay="499"/>
                                          </p:stCondLst>
                                        </p:cTn>
                                        <p:tgtEl>
                                          <p:spTgt spid="24"/>
                                        </p:tgtEl>
                                        <p:attrNameLst>
                                          <p:attrName>style.visibility</p:attrName>
                                        </p:attrNameLst>
                                      </p:cBhvr>
                                      <p:to>
                                        <p:strVal val="hidden"/>
                                      </p:to>
                                    </p:set>
                                  </p:childTnLst>
                                </p:cTn>
                              </p:par>
                              <p:par>
                                <p:cTn id="68" presetID="10" presetClass="exit" presetSubtype="0" fill="hold" grpId="1" nodeType="withEffect">
                                  <p:stCondLst>
                                    <p:cond delay="0"/>
                                  </p:stCondLst>
                                  <p:iterate type="lt">
                                    <p:tmPct val="0"/>
                                  </p:iterate>
                                  <p:childTnLst>
                                    <p:animEffect transition="out" filter="fade">
                                      <p:cBhvr>
                                        <p:cTn id="69" dur="500"/>
                                        <p:tgtEl>
                                          <p:spTgt spid="19">
                                            <p:txEl>
                                              <p:pRg st="0" end="0"/>
                                            </p:txEl>
                                          </p:spTgt>
                                        </p:tgtEl>
                                      </p:cBhvr>
                                    </p:animEffect>
                                    <p:set>
                                      <p:cBhvr>
                                        <p:cTn id="70" dur="1" fill="hold">
                                          <p:stCondLst>
                                            <p:cond delay="499"/>
                                          </p:stCondLst>
                                        </p:cTn>
                                        <p:tgtEl>
                                          <p:spTgt spid="19">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19" grpId="1" build="p"/>
      <p:bldP spid="5" grpId="0" animBg="1"/>
      <p:bldP spid="5" grpId="1" animBg="1"/>
      <p:bldP spid="7" grpId="0" animBg="1"/>
      <p:bldP spid="7" grpId="1" animBg="1"/>
      <p:bldP spid="21" grpId="0" animBg="1"/>
      <p:bldP spid="21" grpId="1" animBg="1"/>
      <p:bldP spid="22" grpId="0"/>
      <p:bldP spid="22" grpId="1"/>
      <p:bldP spid="23" grpId="0"/>
      <p:bldP spid="23" grpId="1"/>
      <p:bldP spid="24" grpId="0"/>
      <p:bldP spid="2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a:solidFill>
                  <a:schemeClr val="bg1"/>
                </a:solidFill>
                <a:effectLst>
                  <a:outerShdw blurRad="38100" dist="38100" dir="2700000" algn="tl">
                    <a:srgbClr val="000000">
                      <a:alpha val="43137"/>
                    </a:srgbClr>
                  </a:outerShdw>
                </a:effectLst>
              </a:rPr>
              <a:t>2</a:t>
            </a:r>
            <a:r>
              <a:rPr lang="vi-VN">
                <a:solidFill>
                  <a:schemeClr val="bg1"/>
                </a:solidFill>
                <a:effectLst>
                  <a:outerShdw blurRad="38100" dist="38100" dir="2700000" algn="tl">
                    <a:srgbClr val="000000">
                      <a:alpha val="43137"/>
                    </a:srgbClr>
                  </a:outerShdw>
                </a:effectLst>
              </a:rPr>
              <a:t>. Cơ cấu xã hội - giai cấp</a:t>
            </a:r>
          </a:p>
        </p:txBody>
      </p:sp>
      <p:sp>
        <p:nvSpPr>
          <p:cNvPr id="19" name="Google Shape;84;p17">
            <a:extLst>
              <a:ext uri="{FF2B5EF4-FFF2-40B4-BE49-F238E27FC236}">
                <a16:creationId xmlns:a16="http://schemas.microsoft.com/office/drawing/2014/main" id="{675A02DE-51BE-87EF-62F3-224254567EC4}"/>
              </a:ext>
            </a:extLst>
          </p:cNvPr>
          <p:cNvSpPr txBox="1">
            <a:spLocks noGrp="1"/>
          </p:cNvSpPr>
          <p:nvPr>
            <p:ph type="body" idx="1"/>
          </p:nvPr>
        </p:nvSpPr>
        <p:spPr>
          <a:xfrm>
            <a:off x="890700" y="755650"/>
            <a:ext cx="7362600" cy="36576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sz="1200" b="1"/>
              <a:t>- Biến đổi cơ cấu xã hội - giai cấp gắn liền và bị quy định bởi biến đổi cơ cấu kinh tế</a:t>
            </a:r>
          </a:p>
        </p:txBody>
      </p:sp>
      <p:grpSp>
        <p:nvGrpSpPr>
          <p:cNvPr id="2" name="Group 1">
            <a:extLst>
              <a:ext uri="{FF2B5EF4-FFF2-40B4-BE49-F238E27FC236}">
                <a16:creationId xmlns:a16="http://schemas.microsoft.com/office/drawing/2014/main" id="{C0939728-4D4A-D402-D407-2D85640EB6A1}"/>
              </a:ext>
            </a:extLst>
          </p:cNvPr>
          <p:cNvGrpSpPr/>
          <p:nvPr/>
        </p:nvGrpSpPr>
        <p:grpSpPr>
          <a:xfrm>
            <a:off x="1055791" y="1396835"/>
            <a:ext cx="7032418" cy="457200"/>
            <a:chOff x="890700" y="2114576"/>
            <a:chExt cx="7032418" cy="457200"/>
          </a:xfrm>
        </p:grpSpPr>
        <p:sp>
          <p:nvSpPr>
            <p:cNvPr id="12" name="Google Shape;172;p27">
              <a:extLst>
                <a:ext uri="{FF2B5EF4-FFF2-40B4-BE49-F238E27FC236}">
                  <a16:creationId xmlns:a16="http://schemas.microsoft.com/office/drawing/2014/main" id="{F2A0A37A-A42B-85A8-DB50-C592F21D040F}"/>
                </a:ext>
              </a:extLst>
            </p:cNvPr>
            <p:cNvSpPr/>
            <p:nvPr/>
          </p:nvSpPr>
          <p:spPr>
            <a:xfrm>
              <a:off x="3492509" y="2121925"/>
              <a:ext cx="18288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a:r>
                <a:rPr lang="en-US" sz="1200">
                  <a:solidFill>
                    <a:schemeClr val="lt1"/>
                  </a:solidFill>
                  <a:latin typeface="Open Sans Light"/>
                  <a:ea typeface="Open Sans Light"/>
                  <a:cs typeface="Open Sans Light"/>
                  <a:sym typeface="Open Sans Light"/>
                </a:rPr>
                <a:t>C</a:t>
              </a:r>
              <a:r>
                <a:rPr lang="vi-VN" sz="1200">
                  <a:solidFill>
                    <a:schemeClr val="lt1"/>
                  </a:solidFill>
                  <a:latin typeface="Open Sans Light"/>
                  <a:ea typeface="Open Sans Light"/>
                  <a:cs typeface="Open Sans Light"/>
                  <a:sym typeface="Open Sans Light"/>
                </a:rPr>
                <a:t>ông nghiệp</a:t>
              </a:r>
            </a:p>
          </p:txBody>
        </p:sp>
        <p:sp>
          <p:nvSpPr>
            <p:cNvPr id="13" name="Google Shape;173;p27">
              <a:extLst>
                <a:ext uri="{FF2B5EF4-FFF2-40B4-BE49-F238E27FC236}">
                  <a16:creationId xmlns:a16="http://schemas.microsoft.com/office/drawing/2014/main" id="{73F2DA27-3E58-7752-1901-C8C79A599F91}"/>
                </a:ext>
              </a:extLst>
            </p:cNvPr>
            <p:cNvSpPr/>
            <p:nvPr/>
          </p:nvSpPr>
          <p:spPr>
            <a:xfrm>
              <a:off x="890700" y="2121925"/>
              <a:ext cx="18288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a:r>
                <a:rPr lang="en-US" sz="1200">
                  <a:solidFill>
                    <a:schemeClr val="lt1"/>
                  </a:solidFill>
                  <a:latin typeface="Open Sans Light"/>
                  <a:ea typeface="Open Sans Light"/>
                  <a:cs typeface="Open Sans Light"/>
                  <a:sym typeface="Open Sans Light"/>
                </a:rPr>
                <a:t>N</a:t>
              </a:r>
              <a:r>
                <a:rPr lang="vi-VN" sz="1200">
                  <a:solidFill>
                    <a:schemeClr val="lt1"/>
                  </a:solidFill>
                  <a:latin typeface="Open Sans Light"/>
                  <a:ea typeface="Open Sans Light"/>
                  <a:cs typeface="Open Sans Light"/>
                  <a:sym typeface="Open Sans Light"/>
                </a:rPr>
                <a:t>ông nghiệp</a:t>
              </a:r>
            </a:p>
          </p:txBody>
        </p:sp>
        <p:sp>
          <p:nvSpPr>
            <p:cNvPr id="14" name="Google Shape;172;p27">
              <a:extLst>
                <a:ext uri="{FF2B5EF4-FFF2-40B4-BE49-F238E27FC236}">
                  <a16:creationId xmlns:a16="http://schemas.microsoft.com/office/drawing/2014/main" id="{28F60D36-F502-F44D-0487-E56991D1BB63}"/>
                </a:ext>
              </a:extLst>
            </p:cNvPr>
            <p:cNvSpPr/>
            <p:nvPr/>
          </p:nvSpPr>
          <p:spPr>
            <a:xfrm>
              <a:off x="6094318" y="2121925"/>
              <a:ext cx="18288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a:r>
                <a:rPr lang="en-US" sz="1200">
                  <a:solidFill>
                    <a:schemeClr val="lt1"/>
                  </a:solidFill>
                  <a:latin typeface="Open Sans Light"/>
                  <a:ea typeface="Open Sans Light"/>
                  <a:cs typeface="Open Sans Light"/>
                  <a:sym typeface="Open Sans Light"/>
                </a:rPr>
                <a:t>Dịch vụ </a:t>
              </a:r>
              <a:endParaRPr lang="vi-VN" sz="1200">
                <a:solidFill>
                  <a:schemeClr val="lt1"/>
                </a:solidFill>
                <a:latin typeface="Open Sans Light"/>
                <a:ea typeface="Open Sans Light"/>
                <a:cs typeface="Open Sans Light"/>
                <a:sym typeface="Open Sans Light"/>
              </a:endParaRPr>
            </a:p>
          </p:txBody>
        </p:sp>
        <p:sp>
          <p:nvSpPr>
            <p:cNvPr id="15" name="Arrow: Down 14">
              <a:extLst>
                <a:ext uri="{FF2B5EF4-FFF2-40B4-BE49-F238E27FC236}">
                  <a16:creationId xmlns:a16="http://schemas.microsoft.com/office/drawing/2014/main" id="{5C00678B-4474-0401-C0E8-9EE6AAC8E02B}"/>
                </a:ext>
              </a:extLst>
            </p:cNvPr>
            <p:cNvSpPr/>
            <p:nvPr/>
          </p:nvSpPr>
          <p:spPr>
            <a:xfrm rot="16200000">
              <a:off x="2877404" y="2114576"/>
              <a:ext cx="457200" cy="457200"/>
            </a:xfrm>
            <a:prstGeom prst="downArrow">
              <a:avLst/>
            </a:prstGeom>
            <a:solidFill>
              <a:srgbClr val="081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BAF035BD-A19D-BDFE-063D-3A5EEF49DFBD}"/>
                </a:ext>
              </a:extLst>
            </p:cNvPr>
            <p:cNvSpPr/>
            <p:nvPr/>
          </p:nvSpPr>
          <p:spPr>
            <a:xfrm rot="16200000">
              <a:off x="5479213" y="2114576"/>
              <a:ext cx="457200" cy="457200"/>
            </a:xfrm>
            <a:prstGeom prst="downArrow">
              <a:avLst/>
            </a:prstGeom>
            <a:solidFill>
              <a:srgbClr val="081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D812DD0-80CA-CEB1-5E5D-E96AFAC262BD}"/>
              </a:ext>
            </a:extLst>
          </p:cNvPr>
          <p:cNvGrpSpPr/>
          <p:nvPr/>
        </p:nvGrpSpPr>
        <p:grpSpPr>
          <a:xfrm>
            <a:off x="1055791" y="2136809"/>
            <a:ext cx="7032418" cy="457200"/>
            <a:chOff x="890700" y="2114576"/>
            <a:chExt cx="7032418" cy="457200"/>
          </a:xfrm>
        </p:grpSpPr>
        <p:sp>
          <p:nvSpPr>
            <p:cNvPr id="20" name="Google Shape;172;p27">
              <a:extLst>
                <a:ext uri="{FF2B5EF4-FFF2-40B4-BE49-F238E27FC236}">
                  <a16:creationId xmlns:a16="http://schemas.microsoft.com/office/drawing/2014/main" id="{61DF5114-DF33-5A9C-FDAD-FD8FA55646F0}"/>
                </a:ext>
              </a:extLst>
            </p:cNvPr>
            <p:cNvSpPr/>
            <p:nvPr/>
          </p:nvSpPr>
          <p:spPr>
            <a:xfrm>
              <a:off x="3492509" y="2121925"/>
              <a:ext cx="18288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a:r>
                <a:rPr lang="en-US" sz="1200">
                  <a:solidFill>
                    <a:schemeClr val="lt1"/>
                  </a:solidFill>
                  <a:latin typeface="Open Sans Light"/>
                  <a:ea typeface="Open Sans Light"/>
                  <a:cs typeface="Open Sans Light"/>
                  <a:sym typeface="Open Sans Light"/>
                </a:rPr>
                <a:t>Dịch vụ </a:t>
              </a:r>
              <a:endParaRPr lang="vi-VN" sz="1200">
                <a:solidFill>
                  <a:schemeClr val="lt1"/>
                </a:solidFill>
                <a:latin typeface="Open Sans Light"/>
                <a:ea typeface="Open Sans Light"/>
                <a:cs typeface="Open Sans Light"/>
                <a:sym typeface="Open Sans Light"/>
              </a:endParaRPr>
            </a:p>
          </p:txBody>
        </p:sp>
        <p:sp>
          <p:nvSpPr>
            <p:cNvPr id="25" name="Google Shape;173;p27">
              <a:extLst>
                <a:ext uri="{FF2B5EF4-FFF2-40B4-BE49-F238E27FC236}">
                  <a16:creationId xmlns:a16="http://schemas.microsoft.com/office/drawing/2014/main" id="{1D4D63DA-F218-00D3-9C19-1E3D4A0AFB97}"/>
                </a:ext>
              </a:extLst>
            </p:cNvPr>
            <p:cNvSpPr/>
            <p:nvPr/>
          </p:nvSpPr>
          <p:spPr>
            <a:xfrm>
              <a:off x="890700" y="2121925"/>
              <a:ext cx="18288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a:r>
                <a:rPr lang="en-US" sz="1200">
                  <a:solidFill>
                    <a:schemeClr val="lt1"/>
                  </a:solidFill>
                  <a:latin typeface="Open Sans Light"/>
                  <a:ea typeface="Open Sans Light"/>
                  <a:cs typeface="Open Sans Light"/>
                  <a:sym typeface="Open Sans Light"/>
                </a:rPr>
                <a:t>Công nghiệp</a:t>
              </a:r>
              <a:endParaRPr lang="vi-VN" sz="1200">
                <a:solidFill>
                  <a:schemeClr val="lt1"/>
                </a:solidFill>
                <a:latin typeface="Open Sans Light"/>
                <a:ea typeface="Open Sans Light"/>
                <a:cs typeface="Open Sans Light"/>
                <a:sym typeface="Open Sans Light"/>
              </a:endParaRPr>
            </a:p>
          </p:txBody>
        </p:sp>
        <p:sp>
          <p:nvSpPr>
            <p:cNvPr id="26" name="Google Shape;172;p27">
              <a:extLst>
                <a:ext uri="{FF2B5EF4-FFF2-40B4-BE49-F238E27FC236}">
                  <a16:creationId xmlns:a16="http://schemas.microsoft.com/office/drawing/2014/main" id="{420CB8F5-306B-E41E-B6D8-D1201E2F8CA8}"/>
                </a:ext>
              </a:extLst>
            </p:cNvPr>
            <p:cNvSpPr/>
            <p:nvPr/>
          </p:nvSpPr>
          <p:spPr>
            <a:xfrm>
              <a:off x="6094318" y="2121925"/>
              <a:ext cx="18288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a:r>
                <a:rPr lang="en-US" sz="1200">
                  <a:solidFill>
                    <a:schemeClr val="lt1"/>
                  </a:solidFill>
                  <a:latin typeface="Open Sans Light"/>
                  <a:ea typeface="Open Sans Light"/>
                  <a:cs typeface="Open Sans Light"/>
                  <a:sym typeface="Open Sans Light"/>
                </a:rPr>
                <a:t>N</a:t>
              </a:r>
              <a:r>
                <a:rPr lang="vi-VN" sz="1200">
                  <a:solidFill>
                    <a:schemeClr val="lt1"/>
                  </a:solidFill>
                  <a:latin typeface="Open Sans Light"/>
                  <a:ea typeface="Open Sans Light"/>
                  <a:cs typeface="Open Sans Light"/>
                  <a:sym typeface="Open Sans Light"/>
                </a:rPr>
                <a:t>ông nghiệp</a:t>
              </a:r>
            </a:p>
          </p:txBody>
        </p:sp>
        <p:sp>
          <p:nvSpPr>
            <p:cNvPr id="27" name="Arrow: Down 26">
              <a:extLst>
                <a:ext uri="{FF2B5EF4-FFF2-40B4-BE49-F238E27FC236}">
                  <a16:creationId xmlns:a16="http://schemas.microsoft.com/office/drawing/2014/main" id="{89D61575-D329-1185-17A6-D46A3FD5CBC0}"/>
                </a:ext>
              </a:extLst>
            </p:cNvPr>
            <p:cNvSpPr/>
            <p:nvPr/>
          </p:nvSpPr>
          <p:spPr>
            <a:xfrm rot="16200000">
              <a:off x="2877404" y="2114576"/>
              <a:ext cx="457200" cy="457200"/>
            </a:xfrm>
            <a:prstGeom prst="downArrow">
              <a:avLst/>
            </a:prstGeom>
            <a:solidFill>
              <a:srgbClr val="081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44EEF913-86F8-90E2-AE62-381F93C8FFE5}"/>
                </a:ext>
              </a:extLst>
            </p:cNvPr>
            <p:cNvSpPr/>
            <p:nvPr/>
          </p:nvSpPr>
          <p:spPr>
            <a:xfrm rot="16200000">
              <a:off x="5479213" y="2114576"/>
              <a:ext cx="457200" cy="457200"/>
            </a:xfrm>
            <a:prstGeom prst="downArrow">
              <a:avLst/>
            </a:prstGeom>
            <a:solidFill>
              <a:srgbClr val="081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picture containing LEGO, toy&#10;&#10;Description automatically generated">
            <a:extLst>
              <a:ext uri="{FF2B5EF4-FFF2-40B4-BE49-F238E27FC236}">
                <a16:creationId xmlns:a16="http://schemas.microsoft.com/office/drawing/2014/main" id="{4168D243-B906-F222-CE2D-FCAA5546C044}"/>
              </a:ext>
            </a:extLst>
          </p:cNvPr>
          <p:cNvPicPr>
            <a:picLocks noChangeAspect="1"/>
          </p:cNvPicPr>
          <p:nvPr/>
        </p:nvPicPr>
        <p:blipFill>
          <a:blip r:embed="rId3"/>
          <a:stretch>
            <a:fillRect/>
          </a:stretch>
        </p:blipFill>
        <p:spPr>
          <a:xfrm>
            <a:off x="6204672" y="2673794"/>
            <a:ext cx="2488434" cy="1990934"/>
          </a:xfrm>
          <a:prstGeom prst="rect">
            <a:avLst/>
          </a:prstGeom>
        </p:spPr>
      </p:pic>
      <p:sp>
        <p:nvSpPr>
          <p:cNvPr id="29" name="Arrow: Down 28">
            <a:extLst>
              <a:ext uri="{FF2B5EF4-FFF2-40B4-BE49-F238E27FC236}">
                <a16:creationId xmlns:a16="http://schemas.microsoft.com/office/drawing/2014/main" id="{C248254E-3572-79C3-030A-B6DEA4AEFA3B}"/>
              </a:ext>
            </a:extLst>
          </p:cNvPr>
          <p:cNvSpPr/>
          <p:nvPr/>
        </p:nvSpPr>
        <p:spPr>
          <a:xfrm rot="16200000">
            <a:off x="827191" y="3669261"/>
            <a:ext cx="457200" cy="457200"/>
          </a:xfrm>
          <a:prstGeom prst="downArrow">
            <a:avLst/>
          </a:prstGeom>
          <a:solidFill>
            <a:srgbClr val="081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oogle Shape;171;p27">
            <a:extLst>
              <a:ext uri="{FF2B5EF4-FFF2-40B4-BE49-F238E27FC236}">
                <a16:creationId xmlns:a16="http://schemas.microsoft.com/office/drawing/2014/main" id="{E2C915B8-132B-DC8A-C18B-23A758143E60}"/>
              </a:ext>
            </a:extLst>
          </p:cNvPr>
          <p:cNvSpPr/>
          <p:nvPr/>
        </p:nvSpPr>
        <p:spPr>
          <a:xfrm>
            <a:off x="1442295" y="3440661"/>
            <a:ext cx="3657600" cy="9144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lvl="0" algn="ctr"/>
            <a:r>
              <a:rPr lang="vi-VN" sz="1800">
                <a:solidFill>
                  <a:schemeClr val="lt1"/>
                </a:solidFill>
                <a:latin typeface="Open Sans Light"/>
                <a:ea typeface="Open Sans Light"/>
                <a:cs typeface="Open Sans Light"/>
                <a:sym typeface="Open Sans Light"/>
              </a:rPr>
              <a:t>Cơ cấu kinh tế biến đổi làm cơ cấu xã hội giai cấp biến đổ</a:t>
            </a:r>
            <a:r>
              <a:rPr lang="en-US" sz="1800">
                <a:solidFill>
                  <a:schemeClr val="lt1"/>
                </a:solidFill>
                <a:latin typeface="Open Sans Light"/>
                <a:ea typeface="Open Sans Light"/>
                <a:cs typeface="Open Sans Light"/>
                <a:sym typeface="Open Sans Light"/>
              </a:rPr>
              <a:t>i</a:t>
            </a:r>
            <a:endParaRPr lang="vi-VN" sz="1800">
              <a:solidFill>
                <a:schemeClr val="lt1"/>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799925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200"/>
                                        <p:tgtEl>
                                          <p:spTgt spid="19">
                                            <p:txEl>
                                              <p:pRg st="0" end="0"/>
                                            </p:txEl>
                                          </p:spTgt>
                                        </p:tgtEl>
                                      </p:cBhvr>
                                    </p:animEffect>
                                  </p:childTnLst>
                                </p:cTn>
                              </p:par>
                            </p:childTnLst>
                          </p:cTn>
                        </p:par>
                        <p:par>
                          <p:cTn id="8" fill="hold">
                            <p:stCondLst>
                              <p:cond delay="148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0-#ppt_w/2"/>
                                          </p:val>
                                        </p:tav>
                                        <p:tav tm="100000">
                                          <p:val>
                                            <p:strVal val="#ppt_x"/>
                                          </p:val>
                                        </p:tav>
                                      </p:tavLst>
                                    </p:anim>
                                    <p:anim calcmode="lin" valueType="num">
                                      <p:cBhvr additive="base">
                                        <p:cTn id="26" dur="500" fill="hold"/>
                                        <p:tgtEl>
                                          <p:spTgt spid="29"/>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9"/>
                                        </p:tgtEl>
                                      </p:cBhvr>
                                    </p:animEffect>
                                    <p:set>
                                      <p:cBhvr>
                                        <p:cTn id="44" dur="1" fill="hold">
                                          <p:stCondLst>
                                            <p:cond delay="499"/>
                                          </p:stCondLst>
                                        </p:cTn>
                                        <p:tgtEl>
                                          <p:spTgt spid="2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30"/>
                                        </p:tgtEl>
                                      </p:cBhvr>
                                    </p:animEffect>
                                    <p:set>
                                      <p:cBhvr>
                                        <p:cTn id="47"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9" grpId="0" animBg="1"/>
      <p:bldP spid="29" grpId="1" animBg="1"/>
      <p:bldP spid="30" grpId="0" animBg="1"/>
      <p:bldP spid="3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a:solidFill>
                  <a:schemeClr val="bg1"/>
                </a:solidFill>
                <a:effectLst>
                  <a:outerShdw blurRad="38100" dist="38100" dir="2700000" algn="tl">
                    <a:srgbClr val="000000">
                      <a:alpha val="43137"/>
                    </a:srgbClr>
                  </a:outerShdw>
                </a:effectLst>
              </a:rPr>
              <a:t>2</a:t>
            </a:r>
            <a:r>
              <a:rPr lang="vi-VN">
                <a:solidFill>
                  <a:schemeClr val="bg1"/>
                </a:solidFill>
                <a:effectLst>
                  <a:outerShdw blurRad="38100" dist="38100" dir="2700000" algn="tl">
                    <a:srgbClr val="000000">
                      <a:alpha val="43137"/>
                    </a:srgbClr>
                  </a:outerShdw>
                </a:effectLst>
              </a:rPr>
              <a:t>. Cơ cấu xã hội - giai cấp</a:t>
            </a:r>
          </a:p>
        </p:txBody>
      </p:sp>
      <p:sp>
        <p:nvSpPr>
          <p:cNvPr id="19" name="Google Shape;84;p17">
            <a:extLst>
              <a:ext uri="{FF2B5EF4-FFF2-40B4-BE49-F238E27FC236}">
                <a16:creationId xmlns:a16="http://schemas.microsoft.com/office/drawing/2014/main" id="{675A02DE-51BE-87EF-62F3-224254567EC4}"/>
              </a:ext>
            </a:extLst>
          </p:cNvPr>
          <p:cNvSpPr txBox="1">
            <a:spLocks noGrp="1"/>
          </p:cNvSpPr>
          <p:nvPr>
            <p:ph type="body" idx="1"/>
          </p:nvPr>
        </p:nvSpPr>
        <p:spPr>
          <a:xfrm>
            <a:off x="890700" y="755650"/>
            <a:ext cx="7362600" cy="36576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sz="1200" b="1"/>
              <a:t>- Biến đổi cơ cấu xã hội - giai cấp gắn liền và bị quy định bởi biến đổi cơ cấu kinh tế</a:t>
            </a:r>
          </a:p>
        </p:txBody>
      </p:sp>
      <p:sp>
        <p:nvSpPr>
          <p:cNvPr id="21" name="Google Shape;84;p17">
            <a:extLst>
              <a:ext uri="{FF2B5EF4-FFF2-40B4-BE49-F238E27FC236}">
                <a16:creationId xmlns:a16="http://schemas.microsoft.com/office/drawing/2014/main" id="{274E8BA8-D863-D962-7550-48B74E8DF6A0}"/>
              </a:ext>
            </a:extLst>
          </p:cNvPr>
          <p:cNvSpPr txBox="1">
            <a:spLocks/>
          </p:cNvSpPr>
          <p:nvPr/>
        </p:nvSpPr>
        <p:spPr>
          <a:xfrm>
            <a:off x="890700" y="1121410"/>
            <a:ext cx="7362600" cy="36576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1pPr>
            <a:lvl2pPr marL="914400" marR="0" lvl="1"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2pPr>
            <a:lvl3pPr marL="1371600" marR="0" lvl="2"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3pPr>
            <a:lvl4pPr marL="1828800" marR="0" lvl="3"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4pPr>
            <a:lvl5pPr marL="2286000" marR="0" lvl="4"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5pPr>
            <a:lvl6pPr marL="2743200" marR="0" lvl="5"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6pPr>
            <a:lvl7pPr marL="3200400" marR="0" lvl="6"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7pPr>
            <a:lvl8pPr marL="3657600" marR="0" lvl="7"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8pPr>
            <a:lvl9pPr marL="4114800" marR="0" lvl="8"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9pPr>
          </a:lstStyle>
          <a:p>
            <a:pPr marL="0" indent="0">
              <a:buClr>
                <a:schemeClr val="dk1"/>
              </a:buClr>
              <a:buSzPts val="1100"/>
              <a:buFont typeface="Arial"/>
              <a:buNone/>
            </a:pPr>
            <a:r>
              <a:rPr lang="vi-VN" sz="1200" b="1"/>
              <a:t>- Cơ cấu xã hội - giai cấp biến đổi phức tạp, đa dạng, xuất hiện tầng lớp xã hội mới</a:t>
            </a:r>
          </a:p>
        </p:txBody>
      </p:sp>
      <p:grpSp>
        <p:nvGrpSpPr>
          <p:cNvPr id="22" name="Group 21">
            <a:extLst>
              <a:ext uri="{FF2B5EF4-FFF2-40B4-BE49-F238E27FC236}">
                <a16:creationId xmlns:a16="http://schemas.microsoft.com/office/drawing/2014/main" id="{37BF6F2E-06FC-94B5-689F-D747A3A1ADD4}"/>
              </a:ext>
            </a:extLst>
          </p:cNvPr>
          <p:cNvGrpSpPr/>
          <p:nvPr/>
        </p:nvGrpSpPr>
        <p:grpSpPr>
          <a:xfrm>
            <a:off x="1002982" y="1624328"/>
            <a:ext cx="7138036" cy="457200"/>
            <a:chOff x="890699" y="2114575"/>
            <a:chExt cx="4295472" cy="457200"/>
          </a:xfrm>
        </p:grpSpPr>
        <p:sp>
          <p:nvSpPr>
            <p:cNvPr id="23" name="Google Shape;172;p27">
              <a:extLst>
                <a:ext uri="{FF2B5EF4-FFF2-40B4-BE49-F238E27FC236}">
                  <a16:creationId xmlns:a16="http://schemas.microsoft.com/office/drawing/2014/main" id="{B9A65691-6728-F9E2-CBA7-A5EDFBAD8EA8}"/>
                </a:ext>
              </a:extLst>
            </p:cNvPr>
            <p:cNvSpPr/>
            <p:nvPr/>
          </p:nvSpPr>
          <p:spPr>
            <a:xfrm>
              <a:off x="3260259" y="2121925"/>
              <a:ext cx="1925912"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a:r>
                <a:rPr lang="en-US" sz="1200">
                  <a:solidFill>
                    <a:schemeClr val="lt1"/>
                  </a:solidFill>
                  <a:latin typeface="Open Sans Light"/>
                  <a:ea typeface="Open Sans Light"/>
                  <a:cs typeface="Open Sans Light"/>
                  <a:sym typeface="Open Sans Light"/>
                </a:rPr>
                <a:t>Sự biến đổi phức tạp đa dạng của cơ cấu xã hội giai cấp</a:t>
              </a:r>
              <a:endParaRPr lang="vi-VN" sz="1200">
                <a:solidFill>
                  <a:schemeClr val="lt1"/>
                </a:solidFill>
                <a:latin typeface="Open Sans Light"/>
                <a:ea typeface="Open Sans Light"/>
                <a:cs typeface="Open Sans Light"/>
                <a:sym typeface="Open Sans Light"/>
              </a:endParaRPr>
            </a:p>
          </p:txBody>
        </p:sp>
        <p:sp>
          <p:nvSpPr>
            <p:cNvPr id="24" name="Google Shape;173;p27">
              <a:extLst>
                <a:ext uri="{FF2B5EF4-FFF2-40B4-BE49-F238E27FC236}">
                  <a16:creationId xmlns:a16="http://schemas.microsoft.com/office/drawing/2014/main" id="{5C9DAA0A-D2B5-E845-EE74-4567F2C98E2C}"/>
                </a:ext>
              </a:extLst>
            </p:cNvPr>
            <p:cNvSpPr/>
            <p:nvPr/>
          </p:nvSpPr>
          <p:spPr>
            <a:xfrm>
              <a:off x="890699" y="2121925"/>
              <a:ext cx="1925912"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a:r>
                <a:rPr lang="en-US" sz="1200">
                  <a:solidFill>
                    <a:schemeClr val="lt1"/>
                  </a:solidFill>
                  <a:latin typeface="Open Sans Light"/>
                  <a:ea typeface="Open Sans Light"/>
                  <a:cs typeface="Open Sans Light"/>
                  <a:sym typeface="Open Sans Light"/>
                </a:rPr>
                <a:t>Sự phức tạp, đa dạng trong cơ cấu kinh tế</a:t>
              </a:r>
              <a:endParaRPr lang="vi-VN" sz="1200">
                <a:solidFill>
                  <a:schemeClr val="lt1"/>
                </a:solidFill>
                <a:latin typeface="Open Sans Light"/>
                <a:ea typeface="Open Sans Light"/>
                <a:cs typeface="Open Sans Light"/>
                <a:sym typeface="Open Sans Light"/>
              </a:endParaRPr>
            </a:p>
          </p:txBody>
        </p:sp>
        <p:sp>
          <p:nvSpPr>
            <p:cNvPr id="32" name="Arrow: Down 31">
              <a:extLst>
                <a:ext uri="{FF2B5EF4-FFF2-40B4-BE49-F238E27FC236}">
                  <a16:creationId xmlns:a16="http://schemas.microsoft.com/office/drawing/2014/main" id="{49BD5961-36E8-35A9-B110-80B6169D6DF9}"/>
                </a:ext>
              </a:extLst>
            </p:cNvPr>
            <p:cNvSpPr/>
            <p:nvPr/>
          </p:nvSpPr>
          <p:spPr>
            <a:xfrm rot="16200000">
              <a:off x="2809835" y="2179201"/>
              <a:ext cx="457200" cy="327947"/>
            </a:xfrm>
            <a:prstGeom prst="downArrow">
              <a:avLst/>
            </a:prstGeom>
            <a:solidFill>
              <a:srgbClr val="081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picture containing text&#10;&#10;Description automatically generated">
            <a:extLst>
              <a:ext uri="{FF2B5EF4-FFF2-40B4-BE49-F238E27FC236}">
                <a16:creationId xmlns:a16="http://schemas.microsoft.com/office/drawing/2014/main" id="{E80C7CD7-2C38-F499-4D51-C00D0EF3602D}"/>
              </a:ext>
            </a:extLst>
          </p:cNvPr>
          <p:cNvPicPr>
            <a:picLocks noChangeAspect="1"/>
          </p:cNvPicPr>
          <p:nvPr/>
        </p:nvPicPr>
        <p:blipFill>
          <a:blip r:embed="rId3"/>
          <a:stretch>
            <a:fillRect/>
          </a:stretch>
        </p:blipFill>
        <p:spPr>
          <a:xfrm>
            <a:off x="1512026" y="2757932"/>
            <a:ext cx="912453" cy="1851339"/>
          </a:xfrm>
          <a:prstGeom prst="rect">
            <a:avLst/>
          </a:prstGeom>
        </p:spPr>
      </p:pic>
      <p:pic>
        <p:nvPicPr>
          <p:cNvPr id="7" name="Picture 6">
            <a:extLst>
              <a:ext uri="{FF2B5EF4-FFF2-40B4-BE49-F238E27FC236}">
                <a16:creationId xmlns:a16="http://schemas.microsoft.com/office/drawing/2014/main" id="{9E309B51-E847-463B-AA1E-21C5B0E12EE8}"/>
              </a:ext>
            </a:extLst>
          </p:cNvPr>
          <p:cNvPicPr>
            <a:picLocks noChangeAspect="1"/>
          </p:cNvPicPr>
          <p:nvPr/>
        </p:nvPicPr>
        <p:blipFill>
          <a:blip r:embed="rId4"/>
          <a:srcRect t="3608" b="3608"/>
          <a:stretch/>
        </p:blipFill>
        <p:spPr>
          <a:xfrm>
            <a:off x="2596102" y="2596859"/>
            <a:ext cx="1659863" cy="2053439"/>
          </a:xfrm>
          <a:prstGeom prst="rect">
            <a:avLst/>
          </a:prstGeom>
        </p:spPr>
      </p:pic>
      <p:pic>
        <p:nvPicPr>
          <p:cNvPr id="17" name="Picture 16" descr="A picture containing toy, doll&#10;&#10;Description automatically generated">
            <a:extLst>
              <a:ext uri="{FF2B5EF4-FFF2-40B4-BE49-F238E27FC236}">
                <a16:creationId xmlns:a16="http://schemas.microsoft.com/office/drawing/2014/main" id="{EF63D299-3AE0-A1DD-EAEA-5AD29AA919B3}"/>
              </a:ext>
            </a:extLst>
          </p:cNvPr>
          <p:cNvPicPr>
            <a:picLocks noChangeAspect="1"/>
          </p:cNvPicPr>
          <p:nvPr/>
        </p:nvPicPr>
        <p:blipFill>
          <a:blip r:embed="rId5"/>
          <a:stretch>
            <a:fillRect/>
          </a:stretch>
        </p:blipFill>
        <p:spPr>
          <a:xfrm flipH="1">
            <a:off x="5701031" y="2710126"/>
            <a:ext cx="796635" cy="1940172"/>
          </a:xfrm>
          <a:prstGeom prst="rect">
            <a:avLst/>
          </a:prstGeom>
        </p:spPr>
      </p:pic>
      <p:sp>
        <p:nvSpPr>
          <p:cNvPr id="39" name="Arrow: Down 38">
            <a:extLst>
              <a:ext uri="{FF2B5EF4-FFF2-40B4-BE49-F238E27FC236}">
                <a16:creationId xmlns:a16="http://schemas.microsoft.com/office/drawing/2014/main" id="{B585816D-8E4C-E19D-649C-A28D414EE142}"/>
              </a:ext>
            </a:extLst>
          </p:cNvPr>
          <p:cNvSpPr/>
          <p:nvPr/>
        </p:nvSpPr>
        <p:spPr>
          <a:xfrm rot="16200000">
            <a:off x="4749898" y="3411116"/>
            <a:ext cx="457200" cy="544969"/>
          </a:xfrm>
          <a:prstGeom prst="downArrow">
            <a:avLst/>
          </a:prstGeom>
          <a:solidFill>
            <a:srgbClr val="081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73;p27">
            <a:extLst>
              <a:ext uri="{FF2B5EF4-FFF2-40B4-BE49-F238E27FC236}">
                <a16:creationId xmlns:a16="http://schemas.microsoft.com/office/drawing/2014/main" id="{861DC1A3-D5A6-4D22-31B6-CE58CA37EA7A}"/>
              </a:ext>
            </a:extLst>
          </p:cNvPr>
          <p:cNvSpPr/>
          <p:nvPr/>
        </p:nvSpPr>
        <p:spPr>
          <a:xfrm>
            <a:off x="3017520" y="2210579"/>
            <a:ext cx="310896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a:r>
              <a:rPr lang="en-US" sz="1200">
                <a:solidFill>
                  <a:schemeClr val="lt1"/>
                </a:solidFill>
                <a:latin typeface="Open Sans Light"/>
                <a:ea typeface="Open Sans Light"/>
                <a:cs typeface="Open Sans Light"/>
                <a:sym typeface="Open Sans Light"/>
              </a:rPr>
              <a:t>Xuất hiện nhiều tầng lớp xã hội mới</a:t>
            </a:r>
            <a:endParaRPr lang="vi-VN" sz="1200">
              <a:solidFill>
                <a:schemeClr val="lt1"/>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1183983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200"/>
                                        <p:tgtEl>
                                          <p:spTgt spid="21">
                                            <p:txEl>
                                              <p:pRg st="0" end="0"/>
                                            </p:txEl>
                                          </p:spTgt>
                                        </p:tgtEl>
                                      </p:cBhvr>
                                    </p:animEffect>
                                  </p:childTnLst>
                                </p:cTn>
                              </p:par>
                            </p:childTnLst>
                          </p:cTn>
                        </p:par>
                        <p:par>
                          <p:cTn id="8" fill="hold">
                            <p:stCondLst>
                              <p:cond delay="146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96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246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2"/>
                                        </p:tgtEl>
                                      </p:cBhvr>
                                    </p:animEffect>
                                    <p:set>
                                      <p:cBhvr>
                                        <p:cTn id="42" dur="1" fill="hold">
                                          <p:stCondLst>
                                            <p:cond delay="499"/>
                                          </p:stCondLst>
                                        </p:cTn>
                                        <p:tgtEl>
                                          <p:spTgt spid="22"/>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39"/>
                                        </p:tgtEl>
                                      </p:cBhvr>
                                    </p:animEffect>
                                    <p:set>
                                      <p:cBhvr>
                                        <p:cTn id="45" dur="1" fill="hold">
                                          <p:stCondLst>
                                            <p:cond delay="499"/>
                                          </p:stCondLst>
                                        </p:cTn>
                                        <p:tgtEl>
                                          <p:spTgt spid="39"/>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39" grpId="0" animBg="1"/>
      <p:bldP spid="39" grpId="1" animBg="1"/>
      <p:bldP spid="18" grpId="0" animBg="1"/>
      <p:bldP spid="1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a:solidFill>
                  <a:schemeClr val="bg1"/>
                </a:solidFill>
                <a:effectLst>
                  <a:outerShdw blurRad="38100" dist="38100" dir="2700000" algn="tl">
                    <a:srgbClr val="000000">
                      <a:alpha val="43137"/>
                    </a:srgbClr>
                  </a:outerShdw>
                </a:effectLst>
              </a:rPr>
              <a:t>2</a:t>
            </a:r>
            <a:r>
              <a:rPr lang="vi-VN">
                <a:solidFill>
                  <a:schemeClr val="bg1"/>
                </a:solidFill>
                <a:effectLst>
                  <a:outerShdw blurRad="38100" dist="38100" dir="2700000" algn="tl">
                    <a:srgbClr val="000000">
                      <a:alpha val="43137"/>
                    </a:srgbClr>
                  </a:outerShdw>
                </a:effectLst>
              </a:rPr>
              <a:t>. Cơ cấu xã hội - giai cấp</a:t>
            </a:r>
          </a:p>
        </p:txBody>
      </p:sp>
      <p:sp>
        <p:nvSpPr>
          <p:cNvPr id="19" name="Google Shape;84;p17">
            <a:extLst>
              <a:ext uri="{FF2B5EF4-FFF2-40B4-BE49-F238E27FC236}">
                <a16:creationId xmlns:a16="http://schemas.microsoft.com/office/drawing/2014/main" id="{675A02DE-51BE-87EF-62F3-224254567EC4}"/>
              </a:ext>
            </a:extLst>
          </p:cNvPr>
          <p:cNvSpPr txBox="1">
            <a:spLocks noGrp="1"/>
          </p:cNvSpPr>
          <p:nvPr>
            <p:ph type="body" idx="1"/>
          </p:nvPr>
        </p:nvSpPr>
        <p:spPr>
          <a:xfrm>
            <a:off x="890700" y="755650"/>
            <a:ext cx="7362600" cy="36576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sz="1200" b="1"/>
              <a:t>- Biến đổi cơ cấu xã hội - giai cấp gắn liền và bị quy định bởi biến đổi cơ cấu kinh tế</a:t>
            </a:r>
          </a:p>
        </p:txBody>
      </p:sp>
      <p:sp>
        <p:nvSpPr>
          <p:cNvPr id="21" name="Google Shape;84;p17">
            <a:extLst>
              <a:ext uri="{FF2B5EF4-FFF2-40B4-BE49-F238E27FC236}">
                <a16:creationId xmlns:a16="http://schemas.microsoft.com/office/drawing/2014/main" id="{274E8BA8-D863-D962-7550-48B74E8DF6A0}"/>
              </a:ext>
            </a:extLst>
          </p:cNvPr>
          <p:cNvSpPr txBox="1">
            <a:spLocks/>
          </p:cNvSpPr>
          <p:nvPr/>
        </p:nvSpPr>
        <p:spPr>
          <a:xfrm>
            <a:off x="890700" y="1121410"/>
            <a:ext cx="7362600" cy="36576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1pPr>
            <a:lvl2pPr marL="914400" marR="0" lvl="1"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2pPr>
            <a:lvl3pPr marL="1371600" marR="0" lvl="2"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3pPr>
            <a:lvl4pPr marL="1828800" marR="0" lvl="3"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4pPr>
            <a:lvl5pPr marL="2286000" marR="0" lvl="4"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5pPr>
            <a:lvl6pPr marL="2743200" marR="0" lvl="5"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6pPr>
            <a:lvl7pPr marL="3200400" marR="0" lvl="6"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7pPr>
            <a:lvl8pPr marL="3657600" marR="0" lvl="7"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8pPr>
            <a:lvl9pPr marL="4114800" marR="0" lvl="8"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9pPr>
          </a:lstStyle>
          <a:p>
            <a:pPr marL="0" indent="0">
              <a:buClr>
                <a:schemeClr val="dk1"/>
              </a:buClr>
              <a:buSzPts val="1100"/>
              <a:buFont typeface="Arial"/>
              <a:buNone/>
            </a:pPr>
            <a:r>
              <a:rPr lang="vi-VN" sz="1200" b="1"/>
              <a:t>- Cơ cấu xã hội - giai cấp biến đổi phức tạp, đa dạng, xuất hiện tầng lớp xã hội mới</a:t>
            </a:r>
          </a:p>
        </p:txBody>
      </p:sp>
      <p:sp>
        <p:nvSpPr>
          <p:cNvPr id="16" name="Google Shape;84;p17">
            <a:extLst>
              <a:ext uri="{FF2B5EF4-FFF2-40B4-BE49-F238E27FC236}">
                <a16:creationId xmlns:a16="http://schemas.microsoft.com/office/drawing/2014/main" id="{6B5B3C6B-7F29-D65C-D65D-148D2BCB04B7}"/>
              </a:ext>
            </a:extLst>
          </p:cNvPr>
          <p:cNvSpPr txBox="1">
            <a:spLocks/>
          </p:cNvSpPr>
          <p:nvPr/>
        </p:nvSpPr>
        <p:spPr>
          <a:xfrm>
            <a:off x="890700" y="1487170"/>
            <a:ext cx="7362600" cy="36576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1pPr>
            <a:lvl2pPr marL="914400" marR="0" lvl="1"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2pPr>
            <a:lvl3pPr marL="1371600" marR="0" lvl="2"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3pPr>
            <a:lvl4pPr marL="1828800" marR="0" lvl="3"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4pPr>
            <a:lvl5pPr marL="2286000" marR="0" lvl="4"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5pPr>
            <a:lvl6pPr marL="2743200" marR="0" lvl="5"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6pPr>
            <a:lvl7pPr marL="3200400" marR="0" lvl="6"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7pPr>
            <a:lvl8pPr marL="3657600" marR="0" lvl="7"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8pPr>
            <a:lvl9pPr marL="4114800" marR="0" lvl="8"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9pPr>
          </a:lstStyle>
          <a:p>
            <a:pPr marL="0" indent="0">
              <a:buClr>
                <a:schemeClr val="dk1"/>
              </a:buClr>
              <a:buSzPts val="1100"/>
              <a:buFont typeface="Arial"/>
              <a:buNone/>
            </a:pPr>
            <a:r>
              <a:rPr lang="en-US" sz="1200" b="1"/>
              <a:t>- </a:t>
            </a:r>
            <a:r>
              <a:rPr lang="vi-VN" sz="1200" b="1"/>
              <a:t>Cơ cấu xã hội -  giai cấp biến đổi trong mối quan hệ vừa đấu tranh vừa liên minh giữa các giai cấp tầng lớp</a:t>
            </a:r>
          </a:p>
        </p:txBody>
      </p:sp>
      <p:grpSp>
        <p:nvGrpSpPr>
          <p:cNvPr id="34" name="Group 33">
            <a:extLst>
              <a:ext uri="{FF2B5EF4-FFF2-40B4-BE49-F238E27FC236}">
                <a16:creationId xmlns:a16="http://schemas.microsoft.com/office/drawing/2014/main" id="{58212755-E404-E155-248D-1AE98A96767B}"/>
              </a:ext>
            </a:extLst>
          </p:cNvPr>
          <p:cNvGrpSpPr/>
          <p:nvPr/>
        </p:nvGrpSpPr>
        <p:grpSpPr>
          <a:xfrm>
            <a:off x="827191" y="1907947"/>
            <a:ext cx="7489619" cy="731520"/>
            <a:chOff x="433499" y="2118250"/>
            <a:chExt cx="7489619" cy="731520"/>
          </a:xfrm>
        </p:grpSpPr>
        <p:sp>
          <p:nvSpPr>
            <p:cNvPr id="39" name="Google Shape;172;p27">
              <a:extLst>
                <a:ext uri="{FF2B5EF4-FFF2-40B4-BE49-F238E27FC236}">
                  <a16:creationId xmlns:a16="http://schemas.microsoft.com/office/drawing/2014/main" id="{9C3AE3E8-EC84-AFA0-BD4A-49C9C4E80E49}"/>
                </a:ext>
              </a:extLst>
            </p:cNvPr>
            <p:cNvSpPr/>
            <p:nvPr/>
          </p:nvSpPr>
          <p:spPr>
            <a:xfrm>
              <a:off x="3492509" y="2262760"/>
              <a:ext cx="18288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a:r>
                <a:rPr lang="en-US" sz="1200">
                  <a:solidFill>
                    <a:schemeClr val="lt1"/>
                  </a:solidFill>
                  <a:latin typeface="Open Sans Light"/>
                  <a:ea typeface="Open Sans Light"/>
                  <a:cs typeface="Open Sans Light"/>
                  <a:sym typeface="Open Sans Light"/>
                </a:rPr>
                <a:t>Sẽ đấu tranh với nhau </a:t>
              </a:r>
              <a:endParaRPr lang="vi-VN" sz="1200">
                <a:solidFill>
                  <a:schemeClr val="lt1"/>
                </a:solidFill>
                <a:latin typeface="Open Sans Light"/>
                <a:ea typeface="Open Sans Light"/>
                <a:cs typeface="Open Sans Light"/>
                <a:sym typeface="Open Sans Light"/>
              </a:endParaRPr>
            </a:p>
          </p:txBody>
        </p:sp>
        <p:sp>
          <p:nvSpPr>
            <p:cNvPr id="40" name="Google Shape;173;p27">
              <a:extLst>
                <a:ext uri="{FF2B5EF4-FFF2-40B4-BE49-F238E27FC236}">
                  <a16:creationId xmlns:a16="http://schemas.microsoft.com/office/drawing/2014/main" id="{0269448D-C9F6-4E4D-9F90-7103494F90D2}"/>
                </a:ext>
              </a:extLst>
            </p:cNvPr>
            <p:cNvSpPr/>
            <p:nvPr/>
          </p:nvSpPr>
          <p:spPr>
            <a:xfrm>
              <a:off x="433499" y="2118250"/>
              <a:ext cx="2286000" cy="73152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a:r>
                <a:rPr lang="en-US" sz="1200">
                  <a:solidFill>
                    <a:schemeClr val="lt1"/>
                  </a:solidFill>
                  <a:latin typeface="Open Sans Light"/>
                  <a:ea typeface="Open Sans Light"/>
                  <a:cs typeface="Open Sans Light"/>
                  <a:sym typeface="Open Sans Light"/>
                </a:rPr>
                <a:t>Tồn tại các giai cấp khác nhau với những mục tiêu, lợi ích khác nhau</a:t>
              </a:r>
              <a:endParaRPr lang="vi-VN" sz="1200">
                <a:solidFill>
                  <a:schemeClr val="lt1"/>
                </a:solidFill>
                <a:latin typeface="Open Sans Light"/>
                <a:ea typeface="Open Sans Light"/>
                <a:cs typeface="Open Sans Light"/>
                <a:sym typeface="Open Sans Light"/>
              </a:endParaRPr>
            </a:p>
          </p:txBody>
        </p:sp>
        <p:sp>
          <p:nvSpPr>
            <p:cNvPr id="41" name="Google Shape;172;p27">
              <a:extLst>
                <a:ext uri="{FF2B5EF4-FFF2-40B4-BE49-F238E27FC236}">
                  <a16:creationId xmlns:a16="http://schemas.microsoft.com/office/drawing/2014/main" id="{FCFC300C-B229-0D3D-790B-A8D0BD5D57EC}"/>
                </a:ext>
              </a:extLst>
            </p:cNvPr>
            <p:cNvSpPr/>
            <p:nvPr/>
          </p:nvSpPr>
          <p:spPr>
            <a:xfrm>
              <a:off x="6094318" y="2262760"/>
              <a:ext cx="18288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a:r>
                <a:rPr lang="en-US" sz="1200">
                  <a:solidFill>
                    <a:schemeClr val="lt1"/>
                  </a:solidFill>
                  <a:latin typeface="Open Sans Light"/>
                  <a:ea typeface="Open Sans Light"/>
                  <a:cs typeface="Open Sans Light"/>
                  <a:sym typeface="Open Sans Light"/>
                </a:rPr>
                <a:t>Đấu tranh là tất yếu</a:t>
              </a:r>
              <a:endParaRPr lang="vi-VN" sz="1200">
                <a:solidFill>
                  <a:schemeClr val="lt1"/>
                </a:solidFill>
                <a:latin typeface="Open Sans Light"/>
                <a:ea typeface="Open Sans Light"/>
                <a:cs typeface="Open Sans Light"/>
                <a:sym typeface="Open Sans Light"/>
              </a:endParaRPr>
            </a:p>
          </p:txBody>
        </p:sp>
        <p:sp>
          <p:nvSpPr>
            <p:cNvPr id="42" name="Arrow: Down 41">
              <a:extLst>
                <a:ext uri="{FF2B5EF4-FFF2-40B4-BE49-F238E27FC236}">
                  <a16:creationId xmlns:a16="http://schemas.microsoft.com/office/drawing/2014/main" id="{175F24AD-1022-B5A4-6D3E-72B378760F25}"/>
                </a:ext>
              </a:extLst>
            </p:cNvPr>
            <p:cNvSpPr/>
            <p:nvPr/>
          </p:nvSpPr>
          <p:spPr>
            <a:xfrm rot="16200000">
              <a:off x="2877404" y="2255411"/>
              <a:ext cx="457200" cy="457200"/>
            </a:xfrm>
            <a:prstGeom prst="downArrow">
              <a:avLst/>
            </a:prstGeom>
            <a:solidFill>
              <a:srgbClr val="081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Down 42">
              <a:extLst>
                <a:ext uri="{FF2B5EF4-FFF2-40B4-BE49-F238E27FC236}">
                  <a16:creationId xmlns:a16="http://schemas.microsoft.com/office/drawing/2014/main" id="{3E936617-2BB8-D336-C93F-2377520FF2AD}"/>
                </a:ext>
              </a:extLst>
            </p:cNvPr>
            <p:cNvSpPr/>
            <p:nvPr/>
          </p:nvSpPr>
          <p:spPr>
            <a:xfrm rot="16200000">
              <a:off x="5479213" y="2255410"/>
              <a:ext cx="457200" cy="457200"/>
            </a:xfrm>
            <a:prstGeom prst="downArrow">
              <a:avLst/>
            </a:prstGeom>
            <a:solidFill>
              <a:srgbClr val="081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AE034440-CBF3-886D-9388-3B8BCEFA4729}"/>
              </a:ext>
            </a:extLst>
          </p:cNvPr>
          <p:cNvGrpSpPr/>
          <p:nvPr/>
        </p:nvGrpSpPr>
        <p:grpSpPr>
          <a:xfrm>
            <a:off x="538105" y="2741931"/>
            <a:ext cx="8067791" cy="914400"/>
            <a:chOff x="827191" y="3035015"/>
            <a:chExt cx="8067791" cy="914400"/>
          </a:xfrm>
        </p:grpSpPr>
        <p:sp>
          <p:nvSpPr>
            <p:cNvPr id="45" name="Google Shape;172;p27">
              <a:extLst>
                <a:ext uri="{FF2B5EF4-FFF2-40B4-BE49-F238E27FC236}">
                  <a16:creationId xmlns:a16="http://schemas.microsoft.com/office/drawing/2014/main" id="{AFEAEAF4-4B01-85DC-475B-95D3CA358929}"/>
                </a:ext>
              </a:extLst>
            </p:cNvPr>
            <p:cNvSpPr/>
            <p:nvPr/>
          </p:nvSpPr>
          <p:spPr>
            <a:xfrm>
              <a:off x="2966556" y="3035015"/>
              <a:ext cx="1645920" cy="914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a:r>
                <a:rPr lang="en-US" sz="1200">
                  <a:solidFill>
                    <a:schemeClr val="lt1"/>
                  </a:solidFill>
                  <a:latin typeface="Open Sans Light"/>
                  <a:ea typeface="Open Sans Light"/>
                  <a:cs typeface="Open Sans Light"/>
                  <a:sym typeface="Open Sans Light"/>
                </a:rPr>
                <a:t>Xây dựng thành công chủ nghĩa xã hội</a:t>
              </a:r>
              <a:endParaRPr lang="vi-VN" sz="1200">
                <a:solidFill>
                  <a:schemeClr val="lt1"/>
                </a:solidFill>
                <a:latin typeface="Open Sans Light"/>
                <a:ea typeface="Open Sans Light"/>
                <a:cs typeface="Open Sans Light"/>
                <a:sym typeface="Open Sans Light"/>
              </a:endParaRPr>
            </a:p>
          </p:txBody>
        </p:sp>
        <p:sp>
          <p:nvSpPr>
            <p:cNvPr id="46" name="Google Shape;173;p27">
              <a:extLst>
                <a:ext uri="{FF2B5EF4-FFF2-40B4-BE49-F238E27FC236}">
                  <a16:creationId xmlns:a16="http://schemas.microsoft.com/office/drawing/2014/main" id="{763D6F31-3D0C-B183-FB69-76D14B5F93C1}"/>
                </a:ext>
              </a:extLst>
            </p:cNvPr>
            <p:cNvSpPr/>
            <p:nvPr/>
          </p:nvSpPr>
          <p:spPr>
            <a:xfrm>
              <a:off x="827191" y="3035015"/>
              <a:ext cx="1645920" cy="914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a:r>
                <a:rPr lang="vi-VN" sz="1200">
                  <a:solidFill>
                    <a:schemeClr val="lt1"/>
                  </a:solidFill>
                  <a:latin typeface="Open Sans Light"/>
                  <a:ea typeface="Open Sans Light"/>
                  <a:cs typeface="Open Sans Light"/>
                  <a:sym typeface="Open Sans Light"/>
                </a:rPr>
                <a:t>Định hướng các giai cấp tầng lớp mục tiêu, thống nhất chung</a:t>
              </a:r>
            </a:p>
          </p:txBody>
        </p:sp>
        <p:sp>
          <p:nvSpPr>
            <p:cNvPr id="47" name="Google Shape;172;p27">
              <a:extLst>
                <a:ext uri="{FF2B5EF4-FFF2-40B4-BE49-F238E27FC236}">
                  <a16:creationId xmlns:a16="http://schemas.microsoft.com/office/drawing/2014/main" id="{C0BCADC2-F17A-D585-1D82-2619E4DEFDAD}"/>
                </a:ext>
              </a:extLst>
            </p:cNvPr>
            <p:cNvSpPr/>
            <p:nvPr/>
          </p:nvSpPr>
          <p:spPr>
            <a:xfrm>
              <a:off x="5107809" y="3270965"/>
              <a:ext cx="164592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a:r>
                <a:rPr lang="en-US" sz="1200">
                  <a:solidFill>
                    <a:schemeClr val="lt1"/>
                  </a:solidFill>
                  <a:latin typeface="Open Sans Light"/>
                  <a:ea typeface="Open Sans Light"/>
                  <a:cs typeface="Open Sans Light"/>
                  <a:sym typeface="Open Sans Light"/>
                </a:rPr>
                <a:t>Liên minh, hợp tác</a:t>
              </a:r>
              <a:endParaRPr lang="vi-VN" sz="1200">
                <a:solidFill>
                  <a:schemeClr val="lt1"/>
                </a:solidFill>
                <a:latin typeface="Open Sans Light"/>
                <a:ea typeface="Open Sans Light"/>
                <a:cs typeface="Open Sans Light"/>
                <a:sym typeface="Open Sans Light"/>
              </a:endParaRPr>
            </a:p>
          </p:txBody>
        </p:sp>
        <p:sp>
          <p:nvSpPr>
            <p:cNvPr id="48" name="Arrow: Down 47">
              <a:extLst>
                <a:ext uri="{FF2B5EF4-FFF2-40B4-BE49-F238E27FC236}">
                  <a16:creationId xmlns:a16="http://schemas.microsoft.com/office/drawing/2014/main" id="{029AAB31-C4EF-D261-CBB6-9B3727EBD9E2}"/>
                </a:ext>
              </a:extLst>
            </p:cNvPr>
            <p:cNvSpPr/>
            <p:nvPr/>
          </p:nvSpPr>
          <p:spPr>
            <a:xfrm rot="16200000">
              <a:off x="2490908" y="3263616"/>
              <a:ext cx="457200" cy="457200"/>
            </a:xfrm>
            <a:prstGeom prst="downArrow">
              <a:avLst/>
            </a:prstGeom>
            <a:solidFill>
              <a:srgbClr val="081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Down 48">
              <a:extLst>
                <a:ext uri="{FF2B5EF4-FFF2-40B4-BE49-F238E27FC236}">
                  <a16:creationId xmlns:a16="http://schemas.microsoft.com/office/drawing/2014/main" id="{25F20460-B2E9-BE63-C669-87EA1F859420}"/>
                </a:ext>
              </a:extLst>
            </p:cNvPr>
            <p:cNvSpPr/>
            <p:nvPr/>
          </p:nvSpPr>
          <p:spPr>
            <a:xfrm rot="16200000">
              <a:off x="4630924" y="3263616"/>
              <a:ext cx="457200" cy="457200"/>
            </a:xfrm>
            <a:prstGeom prst="downArrow">
              <a:avLst/>
            </a:prstGeom>
            <a:solidFill>
              <a:srgbClr val="081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Google Shape;172;p27">
              <a:extLst>
                <a:ext uri="{FF2B5EF4-FFF2-40B4-BE49-F238E27FC236}">
                  <a16:creationId xmlns:a16="http://schemas.microsoft.com/office/drawing/2014/main" id="{28A25EB6-D6D4-2E91-48DA-2F06AB140125}"/>
                </a:ext>
              </a:extLst>
            </p:cNvPr>
            <p:cNvSpPr/>
            <p:nvPr/>
          </p:nvSpPr>
          <p:spPr>
            <a:xfrm>
              <a:off x="7249062" y="3035015"/>
              <a:ext cx="1645920" cy="914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a:r>
                <a:rPr lang="en-US" sz="1200">
                  <a:solidFill>
                    <a:schemeClr val="lt1"/>
                  </a:solidFill>
                  <a:latin typeface="Open Sans Light"/>
                  <a:ea typeface="Open Sans Light"/>
                  <a:cs typeface="Open Sans Light"/>
                  <a:sym typeface="Open Sans Light"/>
                </a:rPr>
                <a:t>Liên minh hợp tác là chủ yếu</a:t>
              </a:r>
              <a:endParaRPr lang="vi-VN" sz="1200">
                <a:solidFill>
                  <a:schemeClr val="lt1"/>
                </a:solidFill>
                <a:latin typeface="Open Sans Light"/>
                <a:ea typeface="Open Sans Light"/>
                <a:cs typeface="Open Sans Light"/>
                <a:sym typeface="Open Sans Light"/>
              </a:endParaRPr>
            </a:p>
          </p:txBody>
        </p:sp>
        <p:sp>
          <p:nvSpPr>
            <p:cNvPr id="51" name="Arrow: Down 50">
              <a:extLst>
                <a:ext uri="{FF2B5EF4-FFF2-40B4-BE49-F238E27FC236}">
                  <a16:creationId xmlns:a16="http://schemas.microsoft.com/office/drawing/2014/main" id="{60383425-3E35-884C-BE84-8FB13E5DC239}"/>
                </a:ext>
              </a:extLst>
            </p:cNvPr>
            <p:cNvSpPr/>
            <p:nvPr/>
          </p:nvSpPr>
          <p:spPr>
            <a:xfrm rot="16200000">
              <a:off x="6773414" y="3263616"/>
              <a:ext cx="457200" cy="457200"/>
            </a:xfrm>
            <a:prstGeom prst="downArrow">
              <a:avLst/>
            </a:prstGeom>
            <a:solidFill>
              <a:srgbClr val="081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8CB07A84-1801-28AC-8CBA-B0183B948955}"/>
              </a:ext>
            </a:extLst>
          </p:cNvPr>
          <p:cNvGrpSpPr/>
          <p:nvPr/>
        </p:nvGrpSpPr>
        <p:grpSpPr>
          <a:xfrm>
            <a:off x="2332967" y="3692830"/>
            <a:ext cx="4478066" cy="957468"/>
            <a:chOff x="1031984" y="3692830"/>
            <a:chExt cx="4478066" cy="957468"/>
          </a:xfrm>
        </p:grpSpPr>
        <p:pic>
          <p:nvPicPr>
            <p:cNvPr id="60" name="Picture 59" descr="A picture containing text&#10;&#10;Description automatically generated">
              <a:extLst>
                <a:ext uri="{FF2B5EF4-FFF2-40B4-BE49-F238E27FC236}">
                  <a16:creationId xmlns:a16="http://schemas.microsoft.com/office/drawing/2014/main" id="{55858A5A-126A-1423-7830-888659355B77}"/>
                </a:ext>
              </a:extLst>
            </p:cNvPr>
            <p:cNvPicPr>
              <a:picLocks noChangeAspect="1"/>
            </p:cNvPicPr>
            <p:nvPr/>
          </p:nvPicPr>
          <p:blipFill>
            <a:blip r:embed="rId3"/>
            <a:stretch>
              <a:fillRect/>
            </a:stretch>
          </p:blipFill>
          <p:spPr>
            <a:xfrm>
              <a:off x="1031984" y="3777765"/>
              <a:ext cx="430038" cy="872533"/>
            </a:xfrm>
            <a:prstGeom prst="rect">
              <a:avLst/>
            </a:prstGeom>
          </p:spPr>
        </p:pic>
        <p:pic>
          <p:nvPicPr>
            <p:cNvPr id="61" name="Picture 60">
              <a:extLst>
                <a:ext uri="{FF2B5EF4-FFF2-40B4-BE49-F238E27FC236}">
                  <a16:creationId xmlns:a16="http://schemas.microsoft.com/office/drawing/2014/main" id="{19B438C3-5B7E-2279-9D87-9392989339BB}"/>
                </a:ext>
              </a:extLst>
            </p:cNvPr>
            <p:cNvPicPr>
              <a:picLocks noChangeAspect="1"/>
            </p:cNvPicPr>
            <p:nvPr/>
          </p:nvPicPr>
          <p:blipFill>
            <a:blip r:embed="rId4"/>
            <a:srcRect t="3608" b="3608"/>
            <a:stretch/>
          </p:blipFill>
          <p:spPr>
            <a:xfrm>
              <a:off x="1678991" y="3720693"/>
              <a:ext cx="751431" cy="929605"/>
            </a:xfrm>
            <a:prstGeom prst="rect">
              <a:avLst/>
            </a:prstGeom>
          </p:spPr>
        </p:pic>
        <p:pic>
          <p:nvPicPr>
            <p:cNvPr id="62" name="Picture 61" descr="A picture containing toy, doll&#10;&#10;Description automatically generated">
              <a:extLst>
                <a:ext uri="{FF2B5EF4-FFF2-40B4-BE49-F238E27FC236}">
                  <a16:creationId xmlns:a16="http://schemas.microsoft.com/office/drawing/2014/main" id="{321065A7-3279-CA66-F3AE-7CD22BD15C20}"/>
                </a:ext>
              </a:extLst>
            </p:cNvPr>
            <p:cNvPicPr>
              <a:picLocks noChangeAspect="1"/>
            </p:cNvPicPr>
            <p:nvPr/>
          </p:nvPicPr>
          <p:blipFill>
            <a:blip r:embed="rId5"/>
            <a:stretch>
              <a:fillRect/>
            </a:stretch>
          </p:blipFill>
          <p:spPr>
            <a:xfrm>
              <a:off x="2489744" y="3710231"/>
              <a:ext cx="375452" cy="914400"/>
            </a:xfrm>
            <a:prstGeom prst="rect">
              <a:avLst/>
            </a:prstGeom>
          </p:spPr>
        </p:pic>
        <p:sp>
          <p:nvSpPr>
            <p:cNvPr id="63" name="Arrow: Down 62">
              <a:extLst>
                <a:ext uri="{FF2B5EF4-FFF2-40B4-BE49-F238E27FC236}">
                  <a16:creationId xmlns:a16="http://schemas.microsoft.com/office/drawing/2014/main" id="{028A476C-4CEB-E797-3869-C9D53430E259}"/>
                </a:ext>
              </a:extLst>
            </p:cNvPr>
            <p:cNvSpPr/>
            <p:nvPr/>
          </p:nvSpPr>
          <p:spPr>
            <a:xfrm rot="16200000">
              <a:off x="3271096" y="3941081"/>
              <a:ext cx="457200" cy="457200"/>
            </a:xfrm>
            <a:prstGeom prst="downArrow">
              <a:avLst/>
            </a:prstGeom>
            <a:solidFill>
              <a:srgbClr val="081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lag of Vietnam | Britannica">
              <a:extLst>
                <a:ext uri="{FF2B5EF4-FFF2-40B4-BE49-F238E27FC236}">
                  <a16:creationId xmlns:a16="http://schemas.microsoft.com/office/drawing/2014/main" id="{C1FA1F1F-8623-281F-32C0-6A027DF734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8025" y="3692830"/>
              <a:ext cx="1422025" cy="94920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82911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200"/>
                                        <p:tgtEl>
                                          <p:spTgt spid="16">
                                            <p:txEl>
                                              <p:pRg st="0" end="0"/>
                                            </p:txEl>
                                          </p:spTgt>
                                        </p:tgtEl>
                                      </p:cBhvr>
                                    </p:animEffect>
                                  </p:childTnLst>
                                </p:cTn>
                              </p:par>
                            </p:childTnLst>
                          </p:cTn>
                        </p:par>
                        <p:par>
                          <p:cTn id="8" fill="hold">
                            <p:stCondLst>
                              <p:cond delay="1840"/>
                            </p:stCondLst>
                            <p:childTnLst>
                              <p:par>
                                <p:cTn id="9" presetID="22" presetClass="entr" presetSubtype="8"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4000">
              <a:srgbClr val="E8C4EC"/>
            </a:gs>
            <a:gs pos="100000">
              <a:schemeClr val="accent2"/>
            </a:gs>
          </a:gsLst>
          <a:lin ang="5400012" scaled="0"/>
        </a:gradFill>
        <a:effectLst/>
      </p:bgPr>
    </p:bg>
    <p:spTree>
      <p:nvGrpSpPr>
        <p:cNvPr id="1" name="Shape 117"/>
        <p:cNvGrpSpPr/>
        <p:nvPr/>
      </p:nvGrpSpPr>
      <p:grpSpPr>
        <a:xfrm>
          <a:off x="0" y="0"/>
          <a:ext cx="0" cy="0"/>
          <a:chOff x="0" y="0"/>
          <a:chExt cx="0" cy="0"/>
        </a:xfrm>
      </p:grpSpPr>
      <p:sp>
        <p:nvSpPr>
          <p:cNvPr id="17" name="Google Shape;77;p16">
            <a:extLst>
              <a:ext uri="{FF2B5EF4-FFF2-40B4-BE49-F238E27FC236}">
                <a16:creationId xmlns:a16="http://schemas.microsoft.com/office/drawing/2014/main" id="{88847A9C-A117-07A9-8823-CE585E2FFC90}"/>
              </a:ext>
            </a:extLst>
          </p:cNvPr>
          <p:cNvSpPr txBox="1">
            <a:spLocks/>
          </p:cNvSpPr>
          <p:nvPr/>
        </p:nvSpPr>
        <p:spPr>
          <a:xfrm>
            <a:off x="0" y="1037175"/>
            <a:ext cx="9144000" cy="2467800"/>
          </a:xfrm>
          <a:prstGeom prst="rect">
            <a:avLst/>
          </a:prstGeom>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pPr>
            <a:r>
              <a:rPr lang="en-US" sz="3200">
                <a:solidFill>
                  <a:schemeClr val="bg1"/>
                </a:solidFill>
                <a:effectLst>
                  <a:outerShdw blurRad="38100" dist="38100" dir="2700000" algn="tl">
                    <a:srgbClr val="000000">
                      <a:alpha val="43137"/>
                    </a:srgbClr>
                  </a:outerShdw>
                </a:effectLst>
                <a:latin typeface="Lexend Deca" panose="020B0604020202020204" charset="0"/>
              </a:rPr>
              <a:t>II</a:t>
            </a:r>
            <a:r>
              <a:rPr lang="vi-VN" sz="3200">
                <a:solidFill>
                  <a:schemeClr val="bg1"/>
                </a:solidFill>
                <a:effectLst>
                  <a:outerShdw blurRad="38100" dist="38100" dir="2700000" algn="tl">
                    <a:srgbClr val="000000">
                      <a:alpha val="43137"/>
                    </a:srgbClr>
                  </a:outerShdw>
                </a:effectLst>
                <a:latin typeface="Lexend Deca" panose="020B0604020202020204" charset="0"/>
              </a:rPr>
              <a:t>. Liên minh giai cấp, tầng lớp trong thời kỳ quá độ lên chủ nghĩa xã hội ở Việt Nam</a:t>
            </a:r>
          </a:p>
        </p:txBody>
      </p:sp>
    </p:spTree>
    <p:extLst>
      <p:ext uri="{BB962C8B-B14F-4D97-AF65-F5344CB8AC3E}">
        <p14:creationId xmlns:p14="http://schemas.microsoft.com/office/powerpoint/2010/main" val="36345797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1" name="Google Shape;171;p27"/>
          <p:cNvSpPr/>
          <p:nvPr/>
        </p:nvSpPr>
        <p:spPr>
          <a:xfrm>
            <a:off x="3086100" y="1504352"/>
            <a:ext cx="2971800" cy="442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bg1"/>
                </a:solidFill>
                <a:effectLst>
                  <a:outerShdw blurRad="38100" dist="38100" dir="2700000" algn="tl">
                    <a:srgbClr val="000000">
                      <a:alpha val="43137"/>
                    </a:srgbClr>
                  </a:outerShdw>
                </a:effectLst>
                <a:latin typeface="Lexend Deca" panose="020B0604020202020204" charset="0"/>
                <a:sym typeface="Open Sans Light"/>
              </a:rPr>
              <a:t>II</a:t>
            </a:r>
            <a:r>
              <a:rPr lang="vi-VN" sz="1000">
                <a:solidFill>
                  <a:schemeClr val="bg1"/>
                </a:solidFill>
                <a:effectLst>
                  <a:outerShdw blurRad="38100" dist="38100" dir="2700000" algn="tl">
                    <a:srgbClr val="000000">
                      <a:alpha val="43137"/>
                    </a:srgbClr>
                  </a:outerShdw>
                </a:effectLst>
                <a:latin typeface="Lexend Deca" panose="020B0604020202020204" charset="0"/>
                <a:sym typeface="Open Sans Light"/>
              </a:rPr>
              <a:t>. Liên minh giai cấp, tầng lớp trong thời kỳ quá độ lên chủ nghĩa xã hội ở Việt Nam</a:t>
            </a:r>
          </a:p>
        </p:txBody>
      </p:sp>
      <p:sp>
        <p:nvSpPr>
          <p:cNvPr id="172" name="Google Shape;172;p27"/>
          <p:cNvSpPr/>
          <p:nvPr/>
        </p:nvSpPr>
        <p:spPr>
          <a:xfrm>
            <a:off x="5017894" y="2404053"/>
            <a:ext cx="32004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a:r>
              <a:rPr lang="vi-VN" sz="1000">
                <a:solidFill>
                  <a:schemeClr val="bg1"/>
                </a:solidFill>
                <a:effectLst>
                  <a:outerShdw blurRad="38100" dist="38100" dir="2700000" algn="tl">
                    <a:srgbClr val="000000">
                      <a:alpha val="43137"/>
                    </a:srgbClr>
                  </a:outerShdw>
                </a:effectLst>
                <a:latin typeface="Lexend Deca" panose="020B0604020202020204" charset="0"/>
                <a:sym typeface="Open Sans Light"/>
              </a:rPr>
              <a:t>2. Nội dung của liên minh giai cấp, tầng lớp trong thời kỳ quá độ lên chủ nghĩa xã hội</a:t>
            </a:r>
          </a:p>
        </p:txBody>
      </p:sp>
      <p:sp>
        <p:nvSpPr>
          <p:cNvPr id="173" name="Google Shape;173;p27"/>
          <p:cNvSpPr/>
          <p:nvPr/>
        </p:nvSpPr>
        <p:spPr>
          <a:xfrm>
            <a:off x="925707" y="2404053"/>
            <a:ext cx="3200400" cy="442500"/>
          </a:xfrm>
          <a:prstGeom prst="roundRect">
            <a:avLst>
              <a:gd name="adj" fmla="val 50000"/>
            </a:avLst>
          </a:prstGeom>
          <a:solidFill>
            <a:srgbClr val="1A80F9"/>
          </a:solidFill>
          <a:ln>
            <a:noFill/>
          </a:ln>
        </p:spPr>
        <p:txBody>
          <a:bodyPr spcFirstLastPara="1" wrap="square" lIns="91425" tIns="91425" rIns="91425" bIns="91425" anchor="ctr" anchorCtr="0">
            <a:noAutofit/>
          </a:bodyPr>
          <a:lstStyle/>
          <a:p>
            <a:pPr lvl="0" algn="ctr"/>
            <a:r>
              <a:rPr lang="en-US" sz="1000">
                <a:solidFill>
                  <a:schemeClr val="bg1"/>
                </a:solidFill>
                <a:effectLst>
                  <a:outerShdw blurRad="38100" dist="38100" dir="2700000" algn="tl">
                    <a:srgbClr val="000000">
                      <a:alpha val="43137"/>
                    </a:srgbClr>
                  </a:outerShdw>
                </a:effectLst>
                <a:latin typeface="Lexend Deca" panose="020B0604020202020204" charset="0"/>
                <a:sym typeface="Open Sans Light"/>
              </a:rPr>
              <a:t>1</a:t>
            </a:r>
            <a:r>
              <a:rPr lang="vi-VN" sz="1000">
                <a:solidFill>
                  <a:schemeClr val="bg1"/>
                </a:solidFill>
                <a:effectLst>
                  <a:outerShdw blurRad="38100" dist="38100" dir="2700000" algn="tl">
                    <a:srgbClr val="000000">
                      <a:alpha val="43137"/>
                    </a:srgbClr>
                  </a:outerShdw>
                </a:effectLst>
                <a:latin typeface="Lexend Deca" panose="020B0604020202020204" charset="0"/>
                <a:sym typeface="Open Sans Light"/>
              </a:rPr>
              <a:t>. Tính tất yếu của liên minh giai cấp, tầng lớp trong thời kỳ quá độ lên chủ nghĩa xã hội</a:t>
            </a:r>
          </a:p>
        </p:txBody>
      </p:sp>
      <p:cxnSp>
        <p:nvCxnSpPr>
          <p:cNvPr id="178" name="Google Shape;178;p27"/>
          <p:cNvCxnSpPr>
            <a:cxnSpLocks/>
            <a:stCxn id="171" idx="2"/>
            <a:endCxn id="172" idx="0"/>
          </p:cNvCxnSpPr>
          <p:nvPr/>
        </p:nvCxnSpPr>
        <p:spPr>
          <a:xfrm rot="16200000" flipH="1">
            <a:off x="5366447" y="1152405"/>
            <a:ext cx="457201" cy="2046094"/>
          </a:xfrm>
          <a:prstGeom prst="bentConnector3">
            <a:avLst>
              <a:gd name="adj1" fmla="val 50000"/>
            </a:avLst>
          </a:prstGeom>
          <a:noFill/>
          <a:ln w="19050" cap="flat" cmpd="sng">
            <a:solidFill>
              <a:schemeClr val="accent3"/>
            </a:solidFill>
            <a:prstDash val="solid"/>
            <a:round/>
            <a:headEnd type="none" w="sm" len="sm"/>
            <a:tailEnd type="none" w="sm" len="sm"/>
          </a:ln>
        </p:spPr>
      </p:cxnSp>
      <p:cxnSp>
        <p:nvCxnSpPr>
          <p:cNvPr id="179" name="Google Shape;179;p27"/>
          <p:cNvCxnSpPr>
            <a:cxnSpLocks/>
            <a:stCxn id="173" idx="0"/>
            <a:endCxn id="171" idx="2"/>
          </p:cNvCxnSpPr>
          <p:nvPr/>
        </p:nvCxnSpPr>
        <p:spPr>
          <a:xfrm rot="5400000" flipH="1" flipV="1">
            <a:off x="3320353" y="1152407"/>
            <a:ext cx="457201" cy="2046093"/>
          </a:xfrm>
          <a:prstGeom prst="bentConnector3">
            <a:avLst>
              <a:gd name="adj1" fmla="val 50000"/>
            </a:avLst>
          </a:prstGeom>
          <a:noFill/>
          <a:ln w="19050" cap="flat" cmpd="sng">
            <a:solidFill>
              <a:schemeClr val="accent3"/>
            </a:solidFill>
            <a:prstDash val="solid"/>
            <a:round/>
            <a:headEnd type="none" w="sm" len="sm"/>
            <a:tailEnd type="none" w="sm" len="sm"/>
          </a:ln>
        </p:spPr>
      </p:cxnSp>
    </p:spTree>
    <p:extLst>
      <p:ext uri="{BB962C8B-B14F-4D97-AF65-F5344CB8AC3E}">
        <p14:creationId xmlns:p14="http://schemas.microsoft.com/office/powerpoint/2010/main" val="24918874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79"/>
                                        </p:tgtEl>
                                        <p:attrNameLst>
                                          <p:attrName>style.visibility</p:attrName>
                                        </p:attrNameLst>
                                      </p:cBhvr>
                                      <p:to>
                                        <p:strVal val="visible"/>
                                      </p:to>
                                    </p:set>
                                    <p:animEffect transition="in" filter="wipe(right)">
                                      <p:cBhvr>
                                        <p:cTn id="11" dur="500"/>
                                        <p:tgtEl>
                                          <p:spTgt spid="17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500"/>
                                        <p:tgtEl>
                                          <p:spTgt spid="17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78"/>
                                        </p:tgtEl>
                                        <p:attrNameLst>
                                          <p:attrName>style.visibility</p:attrName>
                                        </p:attrNameLst>
                                      </p:cBhvr>
                                      <p:to>
                                        <p:strVal val="visible"/>
                                      </p:to>
                                    </p:set>
                                    <p:animEffect transition="in" filter="wipe(left)">
                                      <p:cBhvr>
                                        <p:cTn id="19" dur="500"/>
                                        <p:tgtEl>
                                          <p:spTgt spid="17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2"/>
                                        </p:tgtEl>
                                        <p:attrNameLst>
                                          <p:attrName>style.visibility</p:attrName>
                                        </p:attrNameLst>
                                      </p:cBhvr>
                                      <p:to>
                                        <p:strVal val="visible"/>
                                      </p:to>
                                    </p:set>
                                    <p:animEffect transition="in" filter="fade">
                                      <p:cBhvr>
                                        <p:cTn id="23"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2" grpId="0" animBg="1"/>
      <p:bldP spid="17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548700" y="354712"/>
            <a:ext cx="8046600" cy="490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000">
                <a:effectLst>
                  <a:outerShdw blurRad="38100" dist="38100" dir="2700000" algn="tl">
                    <a:srgbClr val="000000">
                      <a:alpha val="43137"/>
                    </a:srgbClr>
                  </a:outerShdw>
                </a:effectLst>
              </a:rPr>
              <a:t>MỤC ĐÍCH</a:t>
            </a:r>
            <a:endParaRPr sz="4000" dirty="0">
              <a:effectLst>
                <a:outerShdw blurRad="38100" dist="38100" dir="2700000" algn="tl">
                  <a:srgbClr val="000000">
                    <a:alpha val="43137"/>
                  </a:srgbClr>
                </a:outerShdw>
              </a:effectLst>
            </a:endParaRPr>
          </a:p>
        </p:txBody>
      </p:sp>
      <p:sp>
        <p:nvSpPr>
          <p:cNvPr id="84" name="Google Shape;84;p17"/>
          <p:cNvSpPr txBox="1">
            <a:spLocks noGrp="1"/>
          </p:cNvSpPr>
          <p:nvPr>
            <p:ph type="body" idx="1"/>
          </p:nvPr>
        </p:nvSpPr>
        <p:spPr>
          <a:xfrm>
            <a:off x="890699" y="1299573"/>
            <a:ext cx="7438292" cy="2544354"/>
          </a:xfrm>
          <a:prstGeom prst="rect">
            <a:avLst/>
          </a:prstGeom>
        </p:spPr>
        <p:txBody>
          <a:bodyPr spcFirstLastPara="1" wrap="square" lIns="0" tIns="0" rIns="0" bIns="0" anchor="ctr" anchorCtr="0">
            <a:noAutofit/>
          </a:bodyPr>
          <a:lstStyle/>
          <a:p>
            <a:pPr marL="0" lvl="0" indent="0" algn="ctr" rtl="0">
              <a:spcBef>
                <a:spcPts val="600"/>
              </a:spcBef>
              <a:spcAft>
                <a:spcPts val="0"/>
              </a:spcAft>
              <a:buClr>
                <a:schemeClr val="dk1"/>
              </a:buClr>
              <a:buSzPts val="1100"/>
              <a:buFont typeface="Arial"/>
              <a:buNone/>
            </a:pPr>
            <a:r>
              <a:rPr lang="vi-VN" sz="2400" b="1"/>
              <a:t>Làm rõ Cơ cấu xã hội - giai cấp, Liên minh giai cấp, tầng lớp và Liên hệ tại Việt Nam</a:t>
            </a:r>
          </a:p>
        </p:txBody>
      </p:sp>
    </p:spTree>
    <p:extLst>
      <p:ext uri="{BB962C8B-B14F-4D97-AF65-F5344CB8AC3E}">
        <p14:creationId xmlns:p14="http://schemas.microsoft.com/office/powerpoint/2010/main" val="413101758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4">
                                            <p:txEl>
                                              <p:pRg st="0" end="0"/>
                                            </p:txEl>
                                          </p:spTgt>
                                        </p:tgtEl>
                                        <p:attrNameLst>
                                          <p:attrName>style.visibility</p:attrName>
                                        </p:attrNameLst>
                                      </p:cBhvr>
                                      <p:to>
                                        <p:strVal val="visible"/>
                                      </p:to>
                                    </p:set>
                                    <p:animEffect transition="in" filter="fade">
                                      <p:cBhvr>
                                        <p:cTn id="11" dur="500"/>
                                        <p:tgtEl>
                                          <p:spTgt spid="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sz="1600">
                <a:solidFill>
                  <a:srgbClr val="FF0000"/>
                </a:solidFill>
                <a:effectLst>
                  <a:outerShdw blurRad="38100" dist="38100" dir="2700000" algn="tl">
                    <a:srgbClr val="000000">
                      <a:alpha val="43137"/>
                    </a:srgbClr>
                  </a:outerShdw>
                </a:effectLst>
              </a:rPr>
              <a:t>II. Liên minh giai cấp, tầng lớp trong thời kỳ quá độ lên chủ nghĩa xã hội ở Việt Nam</a:t>
            </a:r>
          </a:p>
        </p:txBody>
      </p:sp>
      <p:sp>
        <p:nvSpPr>
          <p:cNvPr id="20" name="TextBox 19">
            <a:extLst>
              <a:ext uri="{FF2B5EF4-FFF2-40B4-BE49-F238E27FC236}">
                <a16:creationId xmlns:a16="http://schemas.microsoft.com/office/drawing/2014/main" id="{1F882BE0-3544-E8A9-3014-32C147C848AD}"/>
              </a:ext>
            </a:extLst>
          </p:cNvPr>
          <p:cNvSpPr txBox="1"/>
          <p:nvPr/>
        </p:nvSpPr>
        <p:spPr>
          <a:xfrm>
            <a:off x="890700" y="729229"/>
            <a:ext cx="7362600" cy="461665"/>
          </a:xfrm>
          <a:prstGeom prst="rect">
            <a:avLst/>
          </a:prstGeom>
          <a:noFill/>
        </p:spPr>
        <p:txBody>
          <a:bodyPr wrap="square" rtlCol="0">
            <a:spAutoFit/>
          </a:bodyPr>
          <a:lstStyle/>
          <a:p>
            <a:pPr algn="just"/>
            <a:r>
              <a:rPr lang="vi-VN" sz="1200">
                <a:solidFill>
                  <a:schemeClr val="dk1"/>
                </a:solidFill>
                <a:latin typeface="Open Sans Light"/>
                <a:ea typeface="Open Sans Light"/>
                <a:cs typeface="Open Sans Light"/>
                <a:sym typeface="Open Sans Light"/>
              </a:rPr>
              <a:t>Khái niệm: Là sự liên kết, h</a:t>
            </a:r>
            <a:r>
              <a:rPr lang="en-US" sz="1200">
                <a:solidFill>
                  <a:schemeClr val="dk1"/>
                </a:solidFill>
                <a:latin typeface="Open Sans Light"/>
                <a:ea typeface="Open Sans Light"/>
                <a:cs typeface="Open Sans Light"/>
                <a:sym typeface="Open Sans Light"/>
              </a:rPr>
              <a:t>ợ</a:t>
            </a:r>
            <a:r>
              <a:rPr lang="vi-VN" sz="1200">
                <a:solidFill>
                  <a:schemeClr val="dk1"/>
                </a:solidFill>
                <a:latin typeface="Open Sans Light"/>
                <a:ea typeface="Open Sans Light"/>
                <a:cs typeface="Open Sans Light"/>
                <a:sym typeface="Open Sans Light"/>
              </a:rPr>
              <a:t>p tác, hỗ trợ giữa các giai cấp, tầng lớp có lợi ích cơ bản </a:t>
            </a:r>
            <a:r>
              <a:rPr lang="en-US" sz="1200">
                <a:solidFill>
                  <a:schemeClr val="dk1"/>
                </a:solidFill>
                <a:latin typeface="Open Sans Light"/>
                <a:ea typeface="Open Sans Light"/>
                <a:cs typeface="Open Sans Light"/>
                <a:sym typeface="Open Sans Light"/>
              </a:rPr>
              <a:t>giống </a:t>
            </a:r>
            <a:r>
              <a:rPr lang="vi-VN" sz="1200">
                <a:solidFill>
                  <a:schemeClr val="dk1"/>
                </a:solidFill>
                <a:latin typeface="Open Sans Light"/>
                <a:ea typeface="Open Sans Light"/>
                <a:cs typeface="Open Sans Light"/>
                <a:sym typeface="Open Sans Light"/>
              </a:rPr>
              <a:t>nhau</a:t>
            </a:r>
            <a:r>
              <a:rPr lang="en-US" sz="1200">
                <a:solidFill>
                  <a:schemeClr val="dk1"/>
                </a:solidFill>
                <a:latin typeface="Open Sans Light"/>
                <a:ea typeface="Open Sans Light"/>
                <a:cs typeface="Open Sans Light"/>
                <a:sym typeface="Open Sans Light"/>
              </a:rPr>
              <a:t>. Nhưng đôi khi </a:t>
            </a:r>
            <a:r>
              <a:rPr lang="vi-VN" sz="1200">
                <a:solidFill>
                  <a:schemeClr val="dk1"/>
                </a:solidFill>
                <a:latin typeface="Open Sans Light"/>
                <a:ea typeface="Open Sans Light"/>
                <a:cs typeface="Open Sans Light"/>
                <a:sym typeface="Open Sans Light"/>
              </a:rPr>
              <a:t>vì mục đích chung, có thể xảy ra liên minh giữa các giai cấp, tầng lớp có lợi ích cơ bản </a:t>
            </a:r>
            <a:r>
              <a:rPr lang="en-US" sz="1200">
                <a:solidFill>
                  <a:schemeClr val="dk1"/>
                </a:solidFill>
                <a:latin typeface="Open Sans Light"/>
                <a:ea typeface="Open Sans Light"/>
                <a:cs typeface="Open Sans Light"/>
                <a:sym typeface="Open Sans Light"/>
              </a:rPr>
              <a:t>khác nhau.</a:t>
            </a:r>
          </a:p>
        </p:txBody>
      </p:sp>
      <p:pic>
        <p:nvPicPr>
          <p:cNvPr id="1026" name="Picture 2" descr="Ý nghĩa, giá trị lịch sử của Cách mạng Tháng Mười Nga năm 1917 với cách mạng  Việt Nam">
            <a:extLst>
              <a:ext uri="{FF2B5EF4-FFF2-40B4-BE49-F238E27FC236}">
                <a16:creationId xmlns:a16="http://schemas.microsoft.com/office/drawing/2014/main" id="{EE41CBC0-BD21-5BE3-0508-A4BE1D2BB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8893" y="1360071"/>
            <a:ext cx="4626213" cy="292608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15A8756-80AF-E077-2E11-AE67BA1B8B67}"/>
              </a:ext>
            </a:extLst>
          </p:cNvPr>
          <p:cNvSpPr txBox="1"/>
          <p:nvPr/>
        </p:nvSpPr>
        <p:spPr>
          <a:xfrm>
            <a:off x="890700" y="4315026"/>
            <a:ext cx="7362600" cy="246221"/>
          </a:xfrm>
          <a:prstGeom prst="rect">
            <a:avLst/>
          </a:prstGeom>
          <a:noFill/>
        </p:spPr>
        <p:txBody>
          <a:bodyPr wrap="square" rtlCol="0">
            <a:spAutoFit/>
          </a:bodyPr>
          <a:lstStyle/>
          <a:p>
            <a:pPr algn="ctr"/>
            <a:r>
              <a:rPr lang="vi-VN" sz="1000" i="1">
                <a:solidFill>
                  <a:schemeClr val="dk1"/>
                </a:solidFill>
                <a:latin typeface="Open Sans Light"/>
                <a:ea typeface="Open Sans Light"/>
                <a:cs typeface="Open Sans Light"/>
                <a:sym typeface="Open Sans Light"/>
              </a:rPr>
              <a:t>Thắng lợi của Cách mạng Tháng Mười Nga: Bài học xây dựng khối liên minh công – nông – trí ở Việt Nam </a:t>
            </a:r>
            <a:endParaRPr lang="en-US" sz="1000" i="1">
              <a:solidFill>
                <a:schemeClr val="dk1"/>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12561292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3" presetClass="emph" presetSubtype="2" fill="hold" grpId="1" nodeType="afterEffect">
                                  <p:stCondLst>
                                    <p:cond delay="0"/>
                                  </p:stCondLst>
                                  <p:childTnLst>
                                    <p:animClr clrSpc="rgb" dir="cw">
                                      <p:cBhvr override="childStyle">
                                        <p:cTn id="10" dur="1000" fill="hold"/>
                                        <p:tgtEl>
                                          <p:spTgt spid="6"/>
                                        </p:tgtEl>
                                        <p:attrNameLst>
                                          <p:attrName>style.color</p:attrName>
                                        </p:attrNameLst>
                                      </p:cBhvr>
                                      <p:to>
                                        <a:srgbClr val="FFFFFF"/>
                                      </p:to>
                                    </p:animClr>
                                  </p:childTnLst>
                                </p:cTn>
                              </p:par>
                            </p:childTnLst>
                          </p:cTn>
                        </p:par>
                        <p:par>
                          <p:cTn id="11" fill="hold">
                            <p:stCondLst>
                              <p:cond delay="1500"/>
                            </p:stCondLst>
                            <p:childTnLst>
                              <p:par>
                                <p:cTn id="12" presetID="10" presetClass="entr" presetSubtype="0" fill="hold" grpId="0" nodeType="afterEffect">
                                  <p:stCondLst>
                                    <p:cond delay="0"/>
                                  </p:stCondLst>
                                  <p:iterate type="lt">
                                    <p:tmPct val="10000"/>
                                  </p:iterate>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200"/>
                                        <p:tgtEl>
                                          <p:spTgt spid="2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par>
                          <p:cTn id="20" fill="hold">
                            <p:stCondLst>
                              <p:cond delay="500"/>
                            </p:stCondLst>
                            <p:childTnLst>
                              <p:par>
                                <p:cTn id="21" presetID="10" presetClass="entr" presetSubtype="0" fill="hold" grpId="0" nodeType="afterEffect">
                                  <p:stCondLst>
                                    <p:cond delay="0"/>
                                  </p:stCondLst>
                                  <p:iterate type="lt">
                                    <p:tmPct val="10000"/>
                                  </p:iterate>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200"/>
                                        <p:tgtEl>
                                          <p:spTgt spid="1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iterate type="lt">
                                    <p:tmPct val="0"/>
                                  </p:iterate>
                                  <p:childTnLst>
                                    <p:animEffect transition="out" filter="fade">
                                      <p:cBhvr>
                                        <p:cTn id="27" dur="500"/>
                                        <p:tgtEl>
                                          <p:spTgt spid="12">
                                            <p:txEl>
                                              <p:pRg st="0" end="0"/>
                                            </p:txEl>
                                          </p:spTgt>
                                        </p:tgtEl>
                                      </p:cBhvr>
                                    </p:animEffect>
                                    <p:set>
                                      <p:cBhvr>
                                        <p:cTn id="28" dur="1" fill="hold">
                                          <p:stCondLst>
                                            <p:cond delay="499"/>
                                          </p:stCondLst>
                                        </p:cTn>
                                        <p:tgtEl>
                                          <p:spTgt spid="12">
                                            <p:txEl>
                                              <p:pRg st="0" end="0"/>
                                            </p:txEl>
                                          </p:spTgt>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26"/>
                                        </p:tgtEl>
                                      </p:cBhvr>
                                    </p:animEffect>
                                    <p:set>
                                      <p:cBhvr>
                                        <p:cTn id="31"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20" grpId="0" build="p"/>
      <p:bldP spid="12" grpId="0" build="p"/>
      <p:bldP spid="12" grpI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sz="1600">
                <a:solidFill>
                  <a:schemeClr val="bg1"/>
                </a:solidFill>
                <a:effectLst>
                  <a:outerShdw blurRad="38100" dist="38100" dir="2700000" algn="tl">
                    <a:srgbClr val="000000">
                      <a:alpha val="43137"/>
                    </a:srgbClr>
                  </a:outerShdw>
                </a:effectLst>
              </a:rPr>
              <a:t>II. Liên minh giai cấp, tầng lớp trong thời kỳ quá độ lên chủ nghĩa xã hội ở Việt Nam</a:t>
            </a:r>
          </a:p>
        </p:txBody>
      </p:sp>
      <p:sp>
        <p:nvSpPr>
          <p:cNvPr id="20" name="TextBox 19">
            <a:extLst>
              <a:ext uri="{FF2B5EF4-FFF2-40B4-BE49-F238E27FC236}">
                <a16:creationId xmlns:a16="http://schemas.microsoft.com/office/drawing/2014/main" id="{1F882BE0-3544-E8A9-3014-32C147C848AD}"/>
              </a:ext>
            </a:extLst>
          </p:cNvPr>
          <p:cNvSpPr txBox="1"/>
          <p:nvPr/>
        </p:nvSpPr>
        <p:spPr>
          <a:xfrm>
            <a:off x="890700" y="729229"/>
            <a:ext cx="7362600" cy="461665"/>
          </a:xfrm>
          <a:prstGeom prst="rect">
            <a:avLst/>
          </a:prstGeom>
          <a:noFill/>
        </p:spPr>
        <p:txBody>
          <a:bodyPr wrap="square" rtlCol="0">
            <a:spAutoFit/>
          </a:bodyPr>
          <a:lstStyle/>
          <a:p>
            <a:pPr algn="just"/>
            <a:r>
              <a:rPr lang="vi-VN" sz="1200">
                <a:solidFill>
                  <a:schemeClr val="dk1"/>
                </a:solidFill>
                <a:latin typeface="Open Sans Light"/>
                <a:ea typeface="Open Sans Light"/>
                <a:cs typeface="Open Sans Light"/>
                <a:sym typeface="Open Sans Light"/>
              </a:rPr>
              <a:t>Khái niệm: Là sự liên kết, h</a:t>
            </a:r>
            <a:r>
              <a:rPr lang="en-US" sz="1200">
                <a:solidFill>
                  <a:schemeClr val="dk1"/>
                </a:solidFill>
                <a:latin typeface="Open Sans Light"/>
                <a:ea typeface="Open Sans Light"/>
                <a:cs typeface="Open Sans Light"/>
                <a:sym typeface="Open Sans Light"/>
              </a:rPr>
              <a:t>ợ</a:t>
            </a:r>
            <a:r>
              <a:rPr lang="vi-VN" sz="1200">
                <a:solidFill>
                  <a:schemeClr val="dk1"/>
                </a:solidFill>
                <a:latin typeface="Open Sans Light"/>
                <a:ea typeface="Open Sans Light"/>
                <a:cs typeface="Open Sans Light"/>
                <a:sym typeface="Open Sans Light"/>
              </a:rPr>
              <a:t>p tác, hỗ trợ giữa các giai cấp, tầng lớp có lợi ích cơ bản </a:t>
            </a:r>
            <a:r>
              <a:rPr lang="en-US" sz="1200">
                <a:solidFill>
                  <a:schemeClr val="dk1"/>
                </a:solidFill>
                <a:latin typeface="Open Sans Light"/>
                <a:ea typeface="Open Sans Light"/>
                <a:cs typeface="Open Sans Light"/>
                <a:sym typeface="Open Sans Light"/>
              </a:rPr>
              <a:t>giống </a:t>
            </a:r>
            <a:r>
              <a:rPr lang="vi-VN" sz="1200">
                <a:solidFill>
                  <a:schemeClr val="dk1"/>
                </a:solidFill>
                <a:latin typeface="Open Sans Light"/>
                <a:ea typeface="Open Sans Light"/>
                <a:cs typeface="Open Sans Light"/>
                <a:sym typeface="Open Sans Light"/>
              </a:rPr>
              <a:t>nhau</a:t>
            </a:r>
            <a:r>
              <a:rPr lang="en-US" sz="1200">
                <a:solidFill>
                  <a:schemeClr val="dk1"/>
                </a:solidFill>
                <a:latin typeface="Open Sans Light"/>
                <a:ea typeface="Open Sans Light"/>
                <a:cs typeface="Open Sans Light"/>
                <a:sym typeface="Open Sans Light"/>
              </a:rPr>
              <a:t>. Nhưng đôi khi </a:t>
            </a:r>
            <a:r>
              <a:rPr lang="vi-VN" sz="1200">
                <a:solidFill>
                  <a:schemeClr val="dk1"/>
                </a:solidFill>
                <a:latin typeface="Open Sans Light"/>
                <a:ea typeface="Open Sans Light"/>
                <a:cs typeface="Open Sans Light"/>
                <a:sym typeface="Open Sans Light"/>
              </a:rPr>
              <a:t>vì mục đích chung, có thể xảy ra liên minh giữa các giai cấp, tầng lớp có lợi ích cơ bản </a:t>
            </a:r>
            <a:r>
              <a:rPr lang="en-US" sz="1200">
                <a:solidFill>
                  <a:schemeClr val="dk1"/>
                </a:solidFill>
                <a:latin typeface="Open Sans Light"/>
                <a:ea typeface="Open Sans Light"/>
                <a:cs typeface="Open Sans Light"/>
                <a:sym typeface="Open Sans Light"/>
              </a:rPr>
              <a:t>khác nhau.</a:t>
            </a:r>
          </a:p>
        </p:txBody>
      </p:sp>
      <p:sp>
        <p:nvSpPr>
          <p:cNvPr id="12" name="TextBox 11">
            <a:extLst>
              <a:ext uri="{FF2B5EF4-FFF2-40B4-BE49-F238E27FC236}">
                <a16:creationId xmlns:a16="http://schemas.microsoft.com/office/drawing/2014/main" id="{715A8756-80AF-E077-2E11-AE67BA1B8B67}"/>
              </a:ext>
            </a:extLst>
          </p:cNvPr>
          <p:cNvSpPr txBox="1"/>
          <p:nvPr/>
        </p:nvSpPr>
        <p:spPr>
          <a:xfrm>
            <a:off x="516835" y="4315026"/>
            <a:ext cx="8110330" cy="246221"/>
          </a:xfrm>
          <a:prstGeom prst="rect">
            <a:avLst/>
          </a:prstGeom>
          <a:noFill/>
        </p:spPr>
        <p:txBody>
          <a:bodyPr wrap="square" rtlCol="0">
            <a:spAutoFit/>
          </a:bodyPr>
          <a:lstStyle/>
          <a:p>
            <a:pPr algn="ctr"/>
            <a:r>
              <a:rPr lang="vi-VN" sz="1000" i="1">
                <a:solidFill>
                  <a:schemeClr val="dk1"/>
                </a:solidFill>
                <a:latin typeface="Open Sans Light"/>
                <a:ea typeface="Open Sans Light"/>
                <a:cs typeface="Open Sans Light"/>
                <a:sym typeface="Open Sans Light"/>
              </a:rPr>
              <a:t>Hồ Chí Minh đã vận dụng sáng tạo và phát triển chủ nghĩa Mác - Lênin về liên minh giai cấp công nhân với giai cấp nông dân và tầng lớp trí thức </a:t>
            </a:r>
            <a:endParaRPr lang="en-US" sz="1000" i="1">
              <a:solidFill>
                <a:schemeClr val="dk1"/>
              </a:solidFill>
              <a:latin typeface="Open Sans Light"/>
              <a:ea typeface="Open Sans Light"/>
              <a:cs typeface="Open Sans Light"/>
              <a:sym typeface="Open Sans Light"/>
            </a:endParaRPr>
          </a:p>
        </p:txBody>
      </p:sp>
      <p:pic>
        <p:nvPicPr>
          <p:cNvPr id="2050" name="Picture 2" descr="Giữ vững bản chất giai cấp công nhân của Đảng trong tình hình mới">
            <a:extLst>
              <a:ext uri="{FF2B5EF4-FFF2-40B4-BE49-F238E27FC236}">
                <a16:creationId xmlns:a16="http://schemas.microsoft.com/office/drawing/2014/main" id="{1C12BFC1-C513-DF3A-499C-DE41B191E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1065" y="1375560"/>
            <a:ext cx="3941869" cy="292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640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200"/>
                                        <p:tgtEl>
                                          <p:spTgt spid="1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050"/>
                                        </p:tgtEl>
                                      </p:cBhvr>
                                    </p:animEffect>
                                    <p:set>
                                      <p:cBhvr>
                                        <p:cTn id="16" dur="1" fill="hold">
                                          <p:stCondLst>
                                            <p:cond delay="49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sz="1600">
                <a:solidFill>
                  <a:schemeClr val="bg1"/>
                </a:solidFill>
                <a:effectLst>
                  <a:outerShdw blurRad="38100" dist="38100" dir="2700000" algn="tl">
                    <a:srgbClr val="000000">
                      <a:alpha val="43137"/>
                    </a:srgbClr>
                  </a:outerShdw>
                </a:effectLst>
              </a:rPr>
              <a:t>II. Liên minh giai cấp, tầng lớp trong thời kỳ quá độ lên chủ nghĩa xã hội ở Việt Nam</a:t>
            </a:r>
          </a:p>
        </p:txBody>
      </p:sp>
      <p:sp>
        <p:nvSpPr>
          <p:cNvPr id="20" name="TextBox 19">
            <a:extLst>
              <a:ext uri="{FF2B5EF4-FFF2-40B4-BE49-F238E27FC236}">
                <a16:creationId xmlns:a16="http://schemas.microsoft.com/office/drawing/2014/main" id="{1F882BE0-3544-E8A9-3014-32C147C848AD}"/>
              </a:ext>
            </a:extLst>
          </p:cNvPr>
          <p:cNvSpPr txBox="1"/>
          <p:nvPr/>
        </p:nvSpPr>
        <p:spPr>
          <a:xfrm>
            <a:off x="890700" y="729229"/>
            <a:ext cx="7362600" cy="461665"/>
          </a:xfrm>
          <a:prstGeom prst="rect">
            <a:avLst/>
          </a:prstGeom>
          <a:noFill/>
        </p:spPr>
        <p:txBody>
          <a:bodyPr wrap="square" rtlCol="0">
            <a:spAutoFit/>
          </a:bodyPr>
          <a:lstStyle/>
          <a:p>
            <a:pPr algn="just"/>
            <a:r>
              <a:rPr lang="vi-VN" sz="1200">
                <a:solidFill>
                  <a:schemeClr val="dk1"/>
                </a:solidFill>
                <a:latin typeface="Open Sans Light"/>
                <a:ea typeface="Open Sans Light"/>
                <a:cs typeface="Open Sans Light"/>
                <a:sym typeface="Open Sans Light"/>
              </a:rPr>
              <a:t>Khái niệm: Là sự liên kết, h</a:t>
            </a:r>
            <a:r>
              <a:rPr lang="en-US" sz="1200">
                <a:solidFill>
                  <a:schemeClr val="dk1"/>
                </a:solidFill>
                <a:latin typeface="Open Sans Light"/>
                <a:ea typeface="Open Sans Light"/>
                <a:cs typeface="Open Sans Light"/>
                <a:sym typeface="Open Sans Light"/>
              </a:rPr>
              <a:t>ợ</a:t>
            </a:r>
            <a:r>
              <a:rPr lang="vi-VN" sz="1200">
                <a:solidFill>
                  <a:schemeClr val="dk1"/>
                </a:solidFill>
                <a:latin typeface="Open Sans Light"/>
                <a:ea typeface="Open Sans Light"/>
                <a:cs typeface="Open Sans Light"/>
                <a:sym typeface="Open Sans Light"/>
              </a:rPr>
              <a:t>p tác, hỗ trợ giữa các giai cấp, tầng lớp có lợi ích cơ bản </a:t>
            </a:r>
            <a:r>
              <a:rPr lang="en-US" sz="1200">
                <a:solidFill>
                  <a:schemeClr val="dk1"/>
                </a:solidFill>
                <a:latin typeface="Open Sans Light"/>
                <a:ea typeface="Open Sans Light"/>
                <a:cs typeface="Open Sans Light"/>
                <a:sym typeface="Open Sans Light"/>
              </a:rPr>
              <a:t>giống </a:t>
            </a:r>
            <a:r>
              <a:rPr lang="vi-VN" sz="1200">
                <a:solidFill>
                  <a:schemeClr val="dk1"/>
                </a:solidFill>
                <a:latin typeface="Open Sans Light"/>
                <a:ea typeface="Open Sans Light"/>
                <a:cs typeface="Open Sans Light"/>
                <a:sym typeface="Open Sans Light"/>
              </a:rPr>
              <a:t>nhau</a:t>
            </a:r>
            <a:r>
              <a:rPr lang="en-US" sz="1200">
                <a:solidFill>
                  <a:schemeClr val="dk1"/>
                </a:solidFill>
                <a:latin typeface="Open Sans Light"/>
                <a:ea typeface="Open Sans Light"/>
                <a:cs typeface="Open Sans Light"/>
                <a:sym typeface="Open Sans Light"/>
              </a:rPr>
              <a:t>. Nhưng đôi khi </a:t>
            </a:r>
            <a:r>
              <a:rPr lang="vi-VN" sz="1200">
                <a:solidFill>
                  <a:schemeClr val="dk1"/>
                </a:solidFill>
                <a:latin typeface="Open Sans Light"/>
                <a:ea typeface="Open Sans Light"/>
                <a:cs typeface="Open Sans Light"/>
                <a:sym typeface="Open Sans Light"/>
              </a:rPr>
              <a:t>vì mục đích chung, có thể xảy ra liên minh giữa các giai cấp, tầng lớp có lợi ích cơ bản </a:t>
            </a:r>
            <a:r>
              <a:rPr lang="en-US" sz="1200">
                <a:solidFill>
                  <a:schemeClr val="dk1"/>
                </a:solidFill>
                <a:latin typeface="Open Sans Light"/>
                <a:ea typeface="Open Sans Light"/>
                <a:cs typeface="Open Sans Light"/>
                <a:sym typeface="Open Sans Light"/>
              </a:rPr>
              <a:t>khác nhau.</a:t>
            </a:r>
          </a:p>
        </p:txBody>
      </p:sp>
      <p:sp>
        <p:nvSpPr>
          <p:cNvPr id="12" name="TextBox 11">
            <a:extLst>
              <a:ext uri="{FF2B5EF4-FFF2-40B4-BE49-F238E27FC236}">
                <a16:creationId xmlns:a16="http://schemas.microsoft.com/office/drawing/2014/main" id="{715A8756-80AF-E077-2E11-AE67BA1B8B67}"/>
              </a:ext>
            </a:extLst>
          </p:cNvPr>
          <p:cNvSpPr txBox="1"/>
          <p:nvPr/>
        </p:nvSpPr>
        <p:spPr>
          <a:xfrm>
            <a:off x="516835" y="4315026"/>
            <a:ext cx="8110330" cy="246221"/>
          </a:xfrm>
          <a:prstGeom prst="rect">
            <a:avLst/>
          </a:prstGeom>
          <a:noFill/>
        </p:spPr>
        <p:txBody>
          <a:bodyPr wrap="square" rtlCol="0">
            <a:spAutoFit/>
          </a:bodyPr>
          <a:lstStyle/>
          <a:p>
            <a:pPr algn="ctr"/>
            <a:r>
              <a:rPr lang="vi-VN" sz="1000" i="1">
                <a:solidFill>
                  <a:schemeClr val="dk1"/>
                </a:solidFill>
                <a:latin typeface="Open Sans Light"/>
                <a:ea typeface="Open Sans Light"/>
                <a:cs typeface="Open Sans Light"/>
                <a:sym typeface="Open Sans Light"/>
              </a:rPr>
              <a:t>Hồ Chí Minh đã vận dụng sáng tạo và phát triển chủ nghĩa Mác - Lênin về liên minh giai cấp công nhân với giai cấp nông dân và tầng lớp trí thức </a:t>
            </a:r>
            <a:endParaRPr lang="en-US" sz="1000" i="1">
              <a:solidFill>
                <a:schemeClr val="dk1"/>
              </a:solidFill>
              <a:latin typeface="Open Sans Light"/>
              <a:ea typeface="Open Sans Light"/>
              <a:cs typeface="Open Sans Light"/>
              <a:sym typeface="Open Sans Light"/>
            </a:endParaRPr>
          </a:p>
        </p:txBody>
      </p:sp>
      <p:grpSp>
        <p:nvGrpSpPr>
          <p:cNvPr id="2" name="Group 1">
            <a:extLst>
              <a:ext uri="{FF2B5EF4-FFF2-40B4-BE49-F238E27FC236}">
                <a16:creationId xmlns:a16="http://schemas.microsoft.com/office/drawing/2014/main" id="{718CC664-BE36-2373-DB8C-1004D20D032B}"/>
              </a:ext>
            </a:extLst>
          </p:cNvPr>
          <p:cNvGrpSpPr/>
          <p:nvPr/>
        </p:nvGrpSpPr>
        <p:grpSpPr>
          <a:xfrm>
            <a:off x="703546" y="1472800"/>
            <a:ext cx="7736907" cy="2560320"/>
            <a:chOff x="845975" y="1475478"/>
            <a:chExt cx="7736907" cy="2560320"/>
          </a:xfrm>
        </p:grpSpPr>
        <p:pic>
          <p:nvPicPr>
            <p:cNvPr id="3074" name="Picture 2">
              <a:extLst>
                <a:ext uri="{FF2B5EF4-FFF2-40B4-BE49-F238E27FC236}">
                  <a16:creationId xmlns:a16="http://schemas.microsoft.com/office/drawing/2014/main" id="{00E10C88-61CC-5B3E-19B1-DA507E1536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525" y="1475478"/>
              <a:ext cx="3431357" cy="25603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CF8938-9066-FAFE-F548-CD784ACAD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975" y="1475478"/>
              <a:ext cx="4108084" cy="25603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75611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xit" presetSubtype="0" fill="hold" grpId="0" nodeType="withEffect">
                                  <p:stCondLst>
                                    <p:cond delay="0"/>
                                  </p:stCondLst>
                                  <p:iterate type="lt">
                                    <p:tmPct val="0"/>
                                  </p:iterate>
                                  <p:childTnLst>
                                    <p:animEffect transition="out" filter="fade">
                                      <p:cBhvr>
                                        <p:cTn id="14" dur="500"/>
                                        <p:tgtEl>
                                          <p:spTgt spid="12">
                                            <p:txEl>
                                              <p:pRg st="0" end="0"/>
                                            </p:txEl>
                                          </p:spTgt>
                                        </p:tgtEl>
                                      </p:cBhvr>
                                    </p:animEffect>
                                    <p:set>
                                      <p:cBhvr>
                                        <p:cTn id="15" dur="1" fill="hold">
                                          <p:stCondLst>
                                            <p:cond delay="499"/>
                                          </p:stCondLst>
                                        </p:cTn>
                                        <p:tgtEl>
                                          <p:spTgt spid="12">
                                            <p:txEl>
                                              <p:pRg st="0" end="0"/>
                                            </p:txEl>
                                          </p:spTgt>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20"/>
                                        </p:tgtEl>
                                      </p:cBhvr>
                                    </p:animEffect>
                                    <p:set>
                                      <p:cBhvr>
                                        <p:cTn id="18"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sz="1600">
                <a:solidFill>
                  <a:schemeClr val="bg1"/>
                </a:solidFill>
                <a:effectLst>
                  <a:outerShdw blurRad="38100" dist="38100" dir="2700000" algn="tl">
                    <a:srgbClr val="000000">
                      <a:alpha val="43137"/>
                    </a:srgbClr>
                  </a:outerShdw>
                </a:effectLst>
              </a:rPr>
              <a:t>II. Liên minh giai cấp, tầng lớp trong thời kỳ quá độ lên chủ nghĩa xã hội ở Việt Nam</a:t>
            </a:r>
          </a:p>
        </p:txBody>
      </p:sp>
      <p:pic>
        <p:nvPicPr>
          <p:cNvPr id="3" name="5085338002980424179">
            <a:hlinkClick r:id="" action="ppaction://media"/>
            <a:extLst>
              <a:ext uri="{FF2B5EF4-FFF2-40B4-BE49-F238E27FC236}">
                <a16:creationId xmlns:a16="http://schemas.microsoft.com/office/drawing/2014/main" id="{89CDCC57-1E12-020B-7387-76E68400170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6985" y="456923"/>
            <a:ext cx="5710031" cy="4229653"/>
          </a:xfrm>
          <a:prstGeom prst="rect">
            <a:avLst/>
          </a:prstGeom>
        </p:spPr>
      </p:pic>
    </p:spTree>
    <p:extLst>
      <p:ext uri="{BB962C8B-B14F-4D97-AF65-F5344CB8AC3E}">
        <p14:creationId xmlns:p14="http://schemas.microsoft.com/office/powerpoint/2010/main" val="3402420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383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md type="call" cmd="stop">
                                      <p:cBhvr>
                                        <p:cTn id="23" dur="1">
                                          <p:stCondLst>
                                            <p:cond delay="499"/>
                                          </p:stCondLst>
                                        </p:cTn>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sz="1600">
                <a:solidFill>
                  <a:srgbClr val="FF0000"/>
                </a:solidFill>
                <a:effectLst>
                  <a:outerShdw blurRad="38100" dist="38100" dir="2700000" algn="tl">
                    <a:srgbClr val="000000">
                      <a:alpha val="43137"/>
                    </a:srgbClr>
                  </a:outerShdw>
                </a:effectLst>
              </a:rPr>
              <a:t>1</a:t>
            </a:r>
            <a:r>
              <a:rPr lang="vi-VN" sz="1600">
                <a:solidFill>
                  <a:srgbClr val="FF0000"/>
                </a:solidFill>
                <a:effectLst>
                  <a:outerShdw blurRad="38100" dist="38100" dir="2700000" algn="tl">
                    <a:srgbClr val="000000">
                      <a:alpha val="43137"/>
                    </a:srgbClr>
                  </a:outerShdw>
                </a:effectLst>
              </a:rPr>
              <a:t>. Tính tất yếu của liên minh giai cấp, tầng lớp trong thời kỳ quá độ lên chủ nghĩa xã hội</a:t>
            </a:r>
          </a:p>
        </p:txBody>
      </p:sp>
      <p:sp>
        <p:nvSpPr>
          <p:cNvPr id="8" name="Google Shape;84;p17">
            <a:extLst>
              <a:ext uri="{FF2B5EF4-FFF2-40B4-BE49-F238E27FC236}">
                <a16:creationId xmlns:a16="http://schemas.microsoft.com/office/drawing/2014/main" id="{5246EB4C-DE8C-98A5-D27D-4599A4BCDA69}"/>
              </a:ext>
            </a:extLst>
          </p:cNvPr>
          <p:cNvSpPr txBox="1">
            <a:spLocks noGrp="1"/>
          </p:cNvSpPr>
          <p:nvPr>
            <p:ph type="body" idx="1"/>
          </p:nvPr>
        </p:nvSpPr>
        <p:spPr>
          <a:xfrm>
            <a:off x="890700" y="755650"/>
            <a:ext cx="7362600" cy="365760"/>
          </a:xfrm>
          <a:prstGeom prst="rect">
            <a:avLst/>
          </a:prstGeom>
        </p:spPr>
        <p:txBody>
          <a:bodyPr spcFirstLastPara="1" wrap="square" lIns="0" tIns="0" rIns="0" bIns="0" anchor="t" anchorCtr="0">
            <a:noAutofit/>
          </a:bodyPr>
          <a:lstStyle/>
          <a:p>
            <a:pPr marL="0" lvl="0" indent="0">
              <a:buClr>
                <a:schemeClr val="dk1"/>
              </a:buClr>
              <a:buSzPts val="1100"/>
              <a:buNone/>
            </a:pPr>
            <a:r>
              <a:rPr lang="vi-VN" b="1"/>
              <a:t>Xét từ góc độ chính trị - xã hội</a:t>
            </a:r>
          </a:p>
        </p:txBody>
      </p:sp>
      <p:sp>
        <p:nvSpPr>
          <p:cNvPr id="18" name="Google Shape;171;p27">
            <a:extLst>
              <a:ext uri="{FF2B5EF4-FFF2-40B4-BE49-F238E27FC236}">
                <a16:creationId xmlns:a16="http://schemas.microsoft.com/office/drawing/2014/main" id="{73B04D55-D297-A374-8C74-D849A70B507C}"/>
              </a:ext>
            </a:extLst>
          </p:cNvPr>
          <p:cNvSpPr/>
          <p:nvPr/>
        </p:nvSpPr>
        <p:spPr>
          <a:xfrm>
            <a:off x="890700" y="1396835"/>
            <a:ext cx="2743200" cy="1097280"/>
          </a:xfrm>
          <a:prstGeom prst="roundRect">
            <a:avLst>
              <a:gd name="adj" fmla="val 50000"/>
            </a:avLst>
          </a:prstGeom>
          <a:solidFill>
            <a:srgbClr val="1A80F9"/>
          </a:solidFill>
          <a:ln>
            <a:noFill/>
          </a:ln>
        </p:spPr>
        <p:txBody>
          <a:bodyPr spcFirstLastPara="1" wrap="square" lIns="91425" tIns="91425" rIns="91425" bIns="91425" anchor="ctr" anchorCtr="0">
            <a:noAutofit/>
          </a:bodyPr>
          <a:lstStyle/>
          <a:p>
            <a:pPr lvl="0" algn="just"/>
            <a:r>
              <a:rPr lang="vi-VN" sz="1300">
                <a:solidFill>
                  <a:schemeClr val="lt1"/>
                </a:solidFill>
                <a:latin typeface="Open Sans Light"/>
                <a:ea typeface="Open Sans Light"/>
                <a:cs typeface="Open Sans Light"/>
                <a:sym typeface="Open Sans Light"/>
              </a:rPr>
              <a:t>Chính cuộc đấu tranh giai cấp của các giai cấp để tập hợp lực lượng thực hiện những nhu cầu và lợi ích chung. </a:t>
            </a:r>
          </a:p>
        </p:txBody>
      </p:sp>
      <p:sp>
        <p:nvSpPr>
          <p:cNvPr id="19" name="Google Shape;171;p27">
            <a:extLst>
              <a:ext uri="{FF2B5EF4-FFF2-40B4-BE49-F238E27FC236}">
                <a16:creationId xmlns:a16="http://schemas.microsoft.com/office/drawing/2014/main" id="{25E24641-EB72-6D74-8A1D-50DCBB7C3EF2}"/>
              </a:ext>
            </a:extLst>
          </p:cNvPr>
          <p:cNvSpPr/>
          <p:nvPr/>
        </p:nvSpPr>
        <p:spPr>
          <a:xfrm>
            <a:off x="890700" y="2832266"/>
            <a:ext cx="2743200" cy="1097280"/>
          </a:xfrm>
          <a:prstGeom prst="roundRect">
            <a:avLst>
              <a:gd name="adj" fmla="val 50000"/>
            </a:avLst>
          </a:prstGeom>
          <a:solidFill>
            <a:srgbClr val="1A80F9"/>
          </a:solidFill>
          <a:ln>
            <a:noFill/>
          </a:ln>
        </p:spPr>
        <p:txBody>
          <a:bodyPr spcFirstLastPara="1" wrap="square" lIns="91425" tIns="91425" rIns="91425" bIns="91425" anchor="ctr" anchorCtr="0">
            <a:noAutofit/>
          </a:bodyPr>
          <a:lstStyle/>
          <a:p>
            <a:pPr lvl="0" algn="just"/>
            <a:r>
              <a:rPr lang="en-US" sz="1300">
                <a:solidFill>
                  <a:schemeClr val="lt1"/>
                </a:solidFill>
                <a:latin typeface="Open Sans Light"/>
                <a:ea typeface="Open Sans Light"/>
                <a:cs typeface="Open Sans Light"/>
                <a:sym typeface="Open Sans Light"/>
              </a:rPr>
              <a:t>Đó là quy luật mang tính phổ biến và là động lực lớn cho sự phát triển của các xã hội có giai cấp. </a:t>
            </a:r>
            <a:endParaRPr lang="vi-VN" sz="1300">
              <a:solidFill>
                <a:schemeClr val="lt1"/>
              </a:solidFill>
              <a:latin typeface="Open Sans Light"/>
              <a:ea typeface="Open Sans Light"/>
              <a:cs typeface="Open Sans Light"/>
              <a:sym typeface="Open Sans Light"/>
            </a:endParaRPr>
          </a:p>
        </p:txBody>
      </p:sp>
      <p:sp>
        <p:nvSpPr>
          <p:cNvPr id="33" name="Google Shape;171;p27">
            <a:extLst>
              <a:ext uri="{FF2B5EF4-FFF2-40B4-BE49-F238E27FC236}">
                <a16:creationId xmlns:a16="http://schemas.microsoft.com/office/drawing/2014/main" id="{1EE7C7F2-6ADF-25DE-7A01-493B3F2A0FCF}"/>
              </a:ext>
            </a:extLst>
          </p:cNvPr>
          <p:cNvSpPr/>
          <p:nvPr/>
        </p:nvSpPr>
        <p:spPr>
          <a:xfrm>
            <a:off x="5362066" y="1631014"/>
            <a:ext cx="1828800" cy="457200"/>
          </a:xfrm>
          <a:prstGeom prst="roundRect">
            <a:avLst>
              <a:gd name="adj" fmla="val 50000"/>
            </a:avLst>
          </a:prstGeom>
          <a:solidFill>
            <a:srgbClr val="1A80F9"/>
          </a:solidFill>
          <a:ln>
            <a:noFill/>
          </a:ln>
        </p:spPr>
        <p:txBody>
          <a:bodyPr spcFirstLastPara="1" wrap="square" lIns="91425" tIns="91425" rIns="91425" bIns="91425" anchor="ctr" anchorCtr="0">
            <a:noAutofit/>
          </a:bodyPr>
          <a:lstStyle/>
          <a:p>
            <a:pPr lvl="0" algn="ctr"/>
            <a:r>
              <a:rPr lang="en-US" sz="1300">
                <a:solidFill>
                  <a:schemeClr val="lt1"/>
                </a:solidFill>
                <a:latin typeface="Open Sans Light"/>
                <a:ea typeface="Open Sans Light"/>
                <a:cs typeface="Open Sans Light"/>
                <a:sym typeface="Open Sans Light"/>
              </a:rPr>
              <a:t>Đảng cộng sản</a:t>
            </a:r>
            <a:endParaRPr lang="vi-VN" sz="1300">
              <a:solidFill>
                <a:schemeClr val="lt1"/>
              </a:solidFill>
              <a:latin typeface="Open Sans Light"/>
              <a:ea typeface="Open Sans Light"/>
              <a:cs typeface="Open Sans Light"/>
              <a:sym typeface="Open Sans Light"/>
            </a:endParaRPr>
          </a:p>
        </p:txBody>
      </p:sp>
      <p:sp>
        <p:nvSpPr>
          <p:cNvPr id="34" name="Google Shape;171;p27">
            <a:extLst>
              <a:ext uri="{FF2B5EF4-FFF2-40B4-BE49-F238E27FC236}">
                <a16:creationId xmlns:a16="http://schemas.microsoft.com/office/drawing/2014/main" id="{F2F2B4BE-C41C-386C-D138-8F86E18649D6}"/>
              </a:ext>
            </a:extLst>
          </p:cNvPr>
          <p:cNvSpPr/>
          <p:nvPr/>
        </p:nvSpPr>
        <p:spPr>
          <a:xfrm>
            <a:off x="5362066" y="2363639"/>
            <a:ext cx="1828800" cy="457200"/>
          </a:xfrm>
          <a:prstGeom prst="roundRect">
            <a:avLst>
              <a:gd name="adj" fmla="val 50000"/>
            </a:avLst>
          </a:prstGeom>
          <a:solidFill>
            <a:srgbClr val="1A80F9"/>
          </a:solidFill>
          <a:ln>
            <a:noFill/>
          </a:ln>
        </p:spPr>
        <p:txBody>
          <a:bodyPr spcFirstLastPara="1" wrap="square" lIns="91425" tIns="91425" rIns="91425" bIns="91425" anchor="ctr" anchorCtr="0">
            <a:noAutofit/>
          </a:bodyPr>
          <a:lstStyle/>
          <a:p>
            <a:pPr lvl="0" algn="ctr"/>
            <a:r>
              <a:rPr lang="en-US" sz="1300">
                <a:solidFill>
                  <a:schemeClr val="lt1"/>
                </a:solidFill>
                <a:latin typeface="Open Sans Light"/>
                <a:ea typeface="Open Sans Light"/>
                <a:cs typeface="Open Sans Light"/>
                <a:sym typeface="Open Sans Light"/>
              </a:rPr>
              <a:t>Giai cấp công nhân</a:t>
            </a:r>
            <a:endParaRPr lang="vi-VN" sz="1300">
              <a:solidFill>
                <a:schemeClr val="lt1"/>
              </a:solidFill>
              <a:latin typeface="Open Sans Light"/>
              <a:ea typeface="Open Sans Light"/>
              <a:cs typeface="Open Sans Light"/>
              <a:sym typeface="Open Sans Light"/>
            </a:endParaRPr>
          </a:p>
        </p:txBody>
      </p:sp>
      <p:sp>
        <p:nvSpPr>
          <p:cNvPr id="35" name="Google Shape;171;p27">
            <a:extLst>
              <a:ext uri="{FF2B5EF4-FFF2-40B4-BE49-F238E27FC236}">
                <a16:creationId xmlns:a16="http://schemas.microsoft.com/office/drawing/2014/main" id="{AD825216-4D96-177F-E6F3-E554A4A03314}"/>
              </a:ext>
            </a:extLst>
          </p:cNvPr>
          <p:cNvSpPr/>
          <p:nvPr/>
        </p:nvSpPr>
        <p:spPr>
          <a:xfrm>
            <a:off x="4081575" y="3096264"/>
            <a:ext cx="1828800" cy="457200"/>
          </a:xfrm>
          <a:prstGeom prst="roundRect">
            <a:avLst>
              <a:gd name="adj" fmla="val 50000"/>
            </a:avLst>
          </a:prstGeom>
          <a:solidFill>
            <a:srgbClr val="1A80F9"/>
          </a:solidFill>
          <a:ln>
            <a:noFill/>
          </a:ln>
        </p:spPr>
        <p:txBody>
          <a:bodyPr spcFirstLastPara="1" wrap="square" lIns="91425" tIns="91425" rIns="91425" bIns="91425" anchor="ctr" anchorCtr="0">
            <a:noAutofit/>
          </a:bodyPr>
          <a:lstStyle/>
          <a:p>
            <a:pPr lvl="0" algn="ctr"/>
            <a:r>
              <a:rPr lang="en-US" sz="1300">
                <a:solidFill>
                  <a:schemeClr val="lt1"/>
                </a:solidFill>
                <a:latin typeface="Open Sans Light"/>
                <a:ea typeface="Open Sans Light"/>
                <a:cs typeface="Open Sans Light"/>
                <a:sym typeface="Open Sans Light"/>
              </a:rPr>
              <a:t>Giai cấp nông nhân</a:t>
            </a:r>
            <a:endParaRPr lang="vi-VN" sz="1300">
              <a:solidFill>
                <a:schemeClr val="lt1"/>
              </a:solidFill>
              <a:latin typeface="Open Sans Light"/>
              <a:ea typeface="Open Sans Light"/>
              <a:cs typeface="Open Sans Light"/>
              <a:sym typeface="Open Sans Light"/>
            </a:endParaRPr>
          </a:p>
        </p:txBody>
      </p:sp>
      <p:sp>
        <p:nvSpPr>
          <p:cNvPr id="36" name="Google Shape;171;p27">
            <a:extLst>
              <a:ext uri="{FF2B5EF4-FFF2-40B4-BE49-F238E27FC236}">
                <a16:creationId xmlns:a16="http://schemas.microsoft.com/office/drawing/2014/main" id="{7C80F714-394B-9901-6A75-91F861656420}"/>
              </a:ext>
            </a:extLst>
          </p:cNvPr>
          <p:cNvSpPr/>
          <p:nvPr/>
        </p:nvSpPr>
        <p:spPr>
          <a:xfrm>
            <a:off x="6642558" y="3096264"/>
            <a:ext cx="1828800" cy="457200"/>
          </a:xfrm>
          <a:prstGeom prst="roundRect">
            <a:avLst>
              <a:gd name="adj" fmla="val 50000"/>
            </a:avLst>
          </a:prstGeom>
          <a:solidFill>
            <a:srgbClr val="1A80F9"/>
          </a:solidFill>
          <a:ln>
            <a:noFill/>
          </a:ln>
        </p:spPr>
        <p:txBody>
          <a:bodyPr spcFirstLastPara="1" wrap="square" lIns="91425" tIns="91425" rIns="91425" bIns="91425" anchor="ctr" anchorCtr="0">
            <a:noAutofit/>
          </a:bodyPr>
          <a:lstStyle/>
          <a:p>
            <a:pPr lvl="0" algn="ctr"/>
            <a:r>
              <a:rPr lang="en-US" sz="1300">
                <a:solidFill>
                  <a:schemeClr val="lt1"/>
                </a:solidFill>
                <a:latin typeface="Open Sans Light"/>
                <a:ea typeface="Open Sans Light"/>
                <a:cs typeface="Open Sans Light"/>
                <a:sym typeface="Open Sans Light"/>
              </a:rPr>
              <a:t>Tầng lớp nhân dân lao động</a:t>
            </a:r>
            <a:endParaRPr lang="vi-VN" sz="1300">
              <a:solidFill>
                <a:schemeClr val="lt1"/>
              </a:solidFill>
              <a:latin typeface="Open Sans Light"/>
              <a:ea typeface="Open Sans Light"/>
              <a:cs typeface="Open Sans Light"/>
              <a:sym typeface="Open Sans Light"/>
            </a:endParaRPr>
          </a:p>
        </p:txBody>
      </p:sp>
      <p:sp>
        <p:nvSpPr>
          <p:cNvPr id="37" name="Google Shape;171;p27">
            <a:extLst>
              <a:ext uri="{FF2B5EF4-FFF2-40B4-BE49-F238E27FC236}">
                <a16:creationId xmlns:a16="http://schemas.microsoft.com/office/drawing/2014/main" id="{136E10B4-5933-0B2D-DEEE-A554805085D1}"/>
              </a:ext>
            </a:extLst>
          </p:cNvPr>
          <p:cNvSpPr/>
          <p:nvPr/>
        </p:nvSpPr>
        <p:spPr>
          <a:xfrm>
            <a:off x="5362066" y="3828889"/>
            <a:ext cx="1828800" cy="457200"/>
          </a:xfrm>
          <a:prstGeom prst="roundRect">
            <a:avLst>
              <a:gd name="adj" fmla="val 50000"/>
            </a:avLst>
          </a:prstGeom>
          <a:solidFill>
            <a:srgbClr val="1A80F9"/>
          </a:solidFill>
          <a:ln>
            <a:noFill/>
          </a:ln>
        </p:spPr>
        <p:txBody>
          <a:bodyPr spcFirstLastPara="1" wrap="square" lIns="91425" tIns="91425" rIns="91425" bIns="91425" anchor="ctr" anchorCtr="0">
            <a:noAutofit/>
          </a:bodyPr>
          <a:lstStyle/>
          <a:p>
            <a:pPr lvl="0" algn="ctr"/>
            <a:r>
              <a:rPr lang="en-US" sz="1300">
                <a:solidFill>
                  <a:schemeClr val="lt1"/>
                </a:solidFill>
                <a:latin typeface="Open Sans Light"/>
                <a:ea typeface="Open Sans Light"/>
                <a:cs typeface="Open Sans Light"/>
                <a:sym typeface="Open Sans Light"/>
              </a:rPr>
              <a:t>Thắng lợi trong cuộc CMXHCN</a:t>
            </a:r>
            <a:endParaRPr lang="vi-VN" sz="1300">
              <a:solidFill>
                <a:schemeClr val="lt1"/>
              </a:solidFill>
              <a:latin typeface="Open Sans Light"/>
              <a:ea typeface="Open Sans Light"/>
              <a:cs typeface="Open Sans Light"/>
              <a:sym typeface="Open Sans Light"/>
            </a:endParaRPr>
          </a:p>
        </p:txBody>
      </p:sp>
      <p:cxnSp>
        <p:nvCxnSpPr>
          <p:cNvPr id="38" name="Straight Arrow Connector 37">
            <a:extLst>
              <a:ext uri="{FF2B5EF4-FFF2-40B4-BE49-F238E27FC236}">
                <a16:creationId xmlns:a16="http://schemas.microsoft.com/office/drawing/2014/main" id="{8A328921-FCD5-6547-FF76-98C8F9402508}"/>
              </a:ext>
            </a:extLst>
          </p:cNvPr>
          <p:cNvCxnSpPr>
            <a:stCxn id="33" idx="2"/>
            <a:endCxn id="34" idx="0"/>
          </p:cNvCxnSpPr>
          <p:nvPr/>
        </p:nvCxnSpPr>
        <p:spPr>
          <a:xfrm>
            <a:off x="6276466" y="2088214"/>
            <a:ext cx="0" cy="275425"/>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a:extLst>
              <a:ext uri="{FF2B5EF4-FFF2-40B4-BE49-F238E27FC236}">
                <a16:creationId xmlns:a16="http://schemas.microsoft.com/office/drawing/2014/main" id="{90D73998-EC39-8910-5B02-1A864EF6F216}"/>
              </a:ext>
            </a:extLst>
          </p:cNvPr>
          <p:cNvCxnSpPr>
            <a:cxnSpLocks/>
            <a:stCxn id="34" idx="2"/>
            <a:endCxn id="35" idx="0"/>
          </p:cNvCxnSpPr>
          <p:nvPr/>
        </p:nvCxnSpPr>
        <p:spPr>
          <a:xfrm flipH="1">
            <a:off x="4995975" y="2820839"/>
            <a:ext cx="1280491" cy="275425"/>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DB8F7B11-379A-A927-335B-8E628120CC55}"/>
              </a:ext>
            </a:extLst>
          </p:cNvPr>
          <p:cNvCxnSpPr>
            <a:cxnSpLocks/>
            <a:stCxn id="34" idx="2"/>
            <a:endCxn id="36" idx="0"/>
          </p:cNvCxnSpPr>
          <p:nvPr/>
        </p:nvCxnSpPr>
        <p:spPr>
          <a:xfrm>
            <a:off x="6276466" y="2820839"/>
            <a:ext cx="1280492" cy="275425"/>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71F12E19-BA77-E3BF-841D-A9661EA76B1F}"/>
              </a:ext>
            </a:extLst>
          </p:cNvPr>
          <p:cNvCxnSpPr>
            <a:cxnSpLocks/>
            <a:stCxn id="35" idx="2"/>
            <a:endCxn id="37" idx="0"/>
          </p:cNvCxnSpPr>
          <p:nvPr/>
        </p:nvCxnSpPr>
        <p:spPr>
          <a:xfrm>
            <a:off x="4995975" y="3553464"/>
            <a:ext cx="1280491" cy="275425"/>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42" name="Straight Arrow Connector 41">
            <a:extLst>
              <a:ext uri="{FF2B5EF4-FFF2-40B4-BE49-F238E27FC236}">
                <a16:creationId xmlns:a16="http://schemas.microsoft.com/office/drawing/2014/main" id="{22DF8E61-8D47-075C-C2EC-CC7A20C9BC1F}"/>
              </a:ext>
            </a:extLst>
          </p:cNvPr>
          <p:cNvCxnSpPr>
            <a:cxnSpLocks/>
            <a:stCxn id="36" idx="2"/>
            <a:endCxn id="37" idx="0"/>
          </p:cNvCxnSpPr>
          <p:nvPr/>
        </p:nvCxnSpPr>
        <p:spPr>
          <a:xfrm flipH="1">
            <a:off x="6276466" y="3553464"/>
            <a:ext cx="1280492" cy="275425"/>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43" name="Plus Sign 42">
            <a:extLst>
              <a:ext uri="{FF2B5EF4-FFF2-40B4-BE49-F238E27FC236}">
                <a16:creationId xmlns:a16="http://schemas.microsoft.com/office/drawing/2014/main" id="{48F29DE5-E9BA-3383-562A-0CBF79389506}"/>
              </a:ext>
            </a:extLst>
          </p:cNvPr>
          <p:cNvSpPr/>
          <p:nvPr/>
        </p:nvSpPr>
        <p:spPr>
          <a:xfrm>
            <a:off x="6047866" y="3096264"/>
            <a:ext cx="457200" cy="457200"/>
          </a:xfrm>
          <a:prstGeom prst="mathPlus">
            <a:avLst/>
          </a:prstGeom>
          <a:solidFill>
            <a:srgbClr val="1A80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84;p17">
            <a:extLst>
              <a:ext uri="{FF2B5EF4-FFF2-40B4-BE49-F238E27FC236}">
                <a16:creationId xmlns:a16="http://schemas.microsoft.com/office/drawing/2014/main" id="{A7EA7B96-458F-1F2C-38F1-7A014DB77BF1}"/>
              </a:ext>
            </a:extLst>
          </p:cNvPr>
          <p:cNvSpPr txBox="1">
            <a:spLocks/>
          </p:cNvSpPr>
          <p:nvPr/>
        </p:nvSpPr>
        <p:spPr>
          <a:xfrm>
            <a:off x="4453766" y="1253022"/>
            <a:ext cx="3799534" cy="36576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1pPr>
            <a:lvl2pPr marL="914400" marR="0" lvl="1"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2pPr>
            <a:lvl3pPr marL="1371600" marR="0" lvl="2"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3pPr>
            <a:lvl4pPr marL="1828800" marR="0" lvl="3"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4pPr>
            <a:lvl5pPr marL="2286000" marR="0" lvl="4"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5pPr>
            <a:lvl6pPr marL="2743200" marR="0" lvl="5"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6pPr>
            <a:lvl7pPr marL="3200400" marR="0" lvl="6"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7pPr>
            <a:lvl8pPr marL="3657600" marR="0" lvl="7"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8pPr>
            <a:lvl9pPr marL="4114800" marR="0" lvl="8"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9pPr>
          </a:lstStyle>
          <a:p>
            <a:pPr marL="0" indent="0" algn="ctr">
              <a:buClr>
                <a:schemeClr val="dk1"/>
              </a:buClr>
              <a:buSzPts val="1100"/>
              <a:buFont typeface="Open Sans Light"/>
              <a:buNone/>
            </a:pPr>
            <a:r>
              <a:rPr lang="en-US" sz="1200"/>
              <a:t>Ví dụ: Trong cách mạng xã hội chủ nghĩa</a:t>
            </a:r>
            <a:endParaRPr lang="vi-VN" sz="1200"/>
          </a:p>
        </p:txBody>
      </p:sp>
    </p:spTree>
    <p:extLst>
      <p:ext uri="{BB962C8B-B14F-4D97-AF65-F5344CB8AC3E}">
        <p14:creationId xmlns:p14="http://schemas.microsoft.com/office/powerpoint/2010/main" val="15892734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3" presetClass="emph" presetSubtype="2" fill="hold" grpId="1" nodeType="afterEffect">
                                  <p:stCondLst>
                                    <p:cond delay="0"/>
                                  </p:stCondLst>
                                  <p:childTnLst>
                                    <p:animClr clrSpc="rgb" dir="cw">
                                      <p:cBhvr override="childStyle">
                                        <p:cTn id="10" dur="1000" fill="hold"/>
                                        <p:tgtEl>
                                          <p:spTgt spid="6"/>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iterate type="lt">
                                    <p:tmPct val="10000"/>
                                  </p:iterate>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2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anim calcmode="lin" valueType="num">
                                      <p:cBhvr>
                                        <p:cTn id="21" dur="500" fill="hold"/>
                                        <p:tgtEl>
                                          <p:spTgt spid="18"/>
                                        </p:tgtEl>
                                        <p:attrNameLst>
                                          <p:attrName>ppt_x</p:attrName>
                                        </p:attrNameLst>
                                      </p:cBhvr>
                                      <p:tavLst>
                                        <p:tav tm="0">
                                          <p:val>
                                            <p:strVal val="#ppt_x"/>
                                          </p:val>
                                        </p:tav>
                                        <p:tav tm="100000">
                                          <p:val>
                                            <p:strVal val="#ppt_x"/>
                                          </p:val>
                                        </p:tav>
                                      </p:tavLst>
                                    </p:anim>
                                    <p:anim calcmode="lin" valueType="num">
                                      <p:cBhvr>
                                        <p:cTn id="22"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iterate type="lt">
                                    <p:tmPct val="10000"/>
                                  </p:iterate>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fade">
                                      <p:cBhvr>
                                        <p:cTn id="34" dur="200"/>
                                        <p:tgtEl>
                                          <p:spTgt spid="17">
                                            <p:txEl>
                                              <p:pRg st="0" end="0"/>
                                            </p:txEl>
                                          </p:spTgt>
                                        </p:tgtEl>
                                      </p:cBhvr>
                                    </p:animEffect>
                                  </p:childTnLst>
                                </p:cTn>
                              </p:par>
                            </p:childTnLst>
                          </p:cTn>
                        </p:par>
                        <p:par>
                          <p:cTn id="35" fill="hold">
                            <p:stCondLst>
                              <p:cond delay="800"/>
                            </p:stCondLst>
                            <p:childTnLst>
                              <p:par>
                                <p:cTn id="36" presetID="10" presetClass="entr" presetSubtype="0"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up)">
                                      <p:cBhvr>
                                        <p:cTn id="43" dur="500"/>
                                        <p:tgtEl>
                                          <p:spTgt spid="38"/>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up)">
                                      <p:cBhvr>
                                        <p:cTn id="52" dur="500"/>
                                        <p:tgtEl>
                                          <p:spTgt spid="39"/>
                                        </p:tgtEl>
                                      </p:cBhvr>
                                    </p:animEffect>
                                  </p:childTnLst>
                                </p:cTn>
                              </p:par>
                              <p:par>
                                <p:cTn id="53" presetID="22" presetClass="entr" presetSubtype="1"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up)">
                                      <p:cBhvr>
                                        <p:cTn id="55" dur="500"/>
                                        <p:tgtEl>
                                          <p:spTgt spid="4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wipe(up)">
                                      <p:cBhvr>
                                        <p:cTn id="71" dur="500"/>
                                        <p:tgtEl>
                                          <p:spTgt spid="41"/>
                                        </p:tgtEl>
                                      </p:cBhvr>
                                    </p:animEffect>
                                  </p:childTnLst>
                                </p:cTn>
                              </p:par>
                              <p:par>
                                <p:cTn id="72" presetID="22" presetClass="entr" presetSubtype="1" fill="hold" nodeType="with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wipe(up)">
                                      <p:cBhvr>
                                        <p:cTn id="74" dur="500"/>
                                        <p:tgtEl>
                                          <p:spTgt spid="42"/>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1" nodeType="clickEffect">
                                  <p:stCondLst>
                                    <p:cond delay="0"/>
                                  </p:stCondLst>
                                  <p:childTnLst>
                                    <p:animEffect transition="out" filter="fade">
                                      <p:cBhvr>
                                        <p:cTn id="82" dur="500"/>
                                        <p:tgtEl>
                                          <p:spTgt spid="18"/>
                                        </p:tgtEl>
                                      </p:cBhvr>
                                    </p:animEffect>
                                    <p:set>
                                      <p:cBhvr>
                                        <p:cTn id="83" dur="1" fill="hold">
                                          <p:stCondLst>
                                            <p:cond delay="499"/>
                                          </p:stCondLst>
                                        </p:cTn>
                                        <p:tgtEl>
                                          <p:spTgt spid="18"/>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19"/>
                                        </p:tgtEl>
                                      </p:cBhvr>
                                    </p:animEffect>
                                    <p:set>
                                      <p:cBhvr>
                                        <p:cTn id="86" dur="1" fill="hold">
                                          <p:stCondLst>
                                            <p:cond delay="499"/>
                                          </p:stCondLst>
                                        </p:cTn>
                                        <p:tgtEl>
                                          <p:spTgt spid="19"/>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33"/>
                                        </p:tgtEl>
                                      </p:cBhvr>
                                    </p:animEffect>
                                    <p:set>
                                      <p:cBhvr>
                                        <p:cTn id="89" dur="1" fill="hold">
                                          <p:stCondLst>
                                            <p:cond delay="499"/>
                                          </p:stCondLst>
                                        </p:cTn>
                                        <p:tgtEl>
                                          <p:spTgt spid="33"/>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38"/>
                                        </p:tgtEl>
                                      </p:cBhvr>
                                    </p:animEffect>
                                    <p:set>
                                      <p:cBhvr>
                                        <p:cTn id="92" dur="1" fill="hold">
                                          <p:stCondLst>
                                            <p:cond delay="499"/>
                                          </p:stCondLst>
                                        </p:cTn>
                                        <p:tgtEl>
                                          <p:spTgt spid="38"/>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34"/>
                                        </p:tgtEl>
                                      </p:cBhvr>
                                    </p:animEffect>
                                    <p:set>
                                      <p:cBhvr>
                                        <p:cTn id="95" dur="1" fill="hold">
                                          <p:stCondLst>
                                            <p:cond delay="499"/>
                                          </p:stCondLst>
                                        </p:cTn>
                                        <p:tgtEl>
                                          <p:spTgt spid="34"/>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39"/>
                                        </p:tgtEl>
                                      </p:cBhvr>
                                    </p:animEffect>
                                    <p:set>
                                      <p:cBhvr>
                                        <p:cTn id="98" dur="1" fill="hold">
                                          <p:stCondLst>
                                            <p:cond delay="499"/>
                                          </p:stCondLst>
                                        </p:cTn>
                                        <p:tgtEl>
                                          <p:spTgt spid="39"/>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40"/>
                                        </p:tgtEl>
                                      </p:cBhvr>
                                    </p:animEffect>
                                    <p:set>
                                      <p:cBhvr>
                                        <p:cTn id="101" dur="1" fill="hold">
                                          <p:stCondLst>
                                            <p:cond delay="499"/>
                                          </p:stCondLst>
                                        </p:cTn>
                                        <p:tgtEl>
                                          <p:spTgt spid="40"/>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35"/>
                                        </p:tgtEl>
                                      </p:cBhvr>
                                    </p:animEffect>
                                    <p:set>
                                      <p:cBhvr>
                                        <p:cTn id="104" dur="1" fill="hold">
                                          <p:stCondLst>
                                            <p:cond delay="499"/>
                                          </p:stCondLst>
                                        </p:cTn>
                                        <p:tgtEl>
                                          <p:spTgt spid="35"/>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500"/>
                                        <p:tgtEl>
                                          <p:spTgt spid="36"/>
                                        </p:tgtEl>
                                      </p:cBhvr>
                                    </p:animEffect>
                                    <p:set>
                                      <p:cBhvr>
                                        <p:cTn id="107" dur="1" fill="hold">
                                          <p:stCondLst>
                                            <p:cond delay="499"/>
                                          </p:stCondLst>
                                        </p:cTn>
                                        <p:tgtEl>
                                          <p:spTgt spid="36"/>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43"/>
                                        </p:tgtEl>
                                      </p:cBhvr>
                                    </p:animEffect>
                                    <p:set>
                                      <p:cBhvr>
                                        <p:cTn id="110" dur="1" fill="hold">
                                          <p:stCondLst>
                                            <p:cond delay="499"/>
                                          </p:stCondLst>
                                        </p:cTn>
                                        <p:tgtEl>
                                          <p:spTgt spid="43"/>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1"/>
                                        </p:tgtEl>
                                      </p:cBhvr>
                                    </p:animEffect>
                                    <p:set>
                                      <p:cBhvr>
                                        <p:cTn id="113" dur="1" fill="hold">
                                          <p:stCondLst>
                                            <p:cond delay="499"/>
                                          </p:stCondLst>
                                        </p:cTn>
                                        <p:tgtEl>
                                          <p:spTgt spid="41"/>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2"/>
                                        </p:tgtEl>
                                      </p:cBhvr>
                                    </p:animEffect>
                                    <p:set>
                                      <p:cBhvr>
                                        <p:cTn id="116" dur="1" fill="hold">
                                          <p:stCondLst>
                                            <p:cond delay="499"/>
                                          </p:stCondLst>
                                        </p:cTn>
                                        <p:tgtEl>
                                          <p:spTgt spid="42"/>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37"/>
                                        </p:tgtEl>
                                      </p:cBhvr>
                                    </p:animEffect>
                                    <p:set>
                                      <p:cBhvr>
                                        <p:cTn id="119" dur="1" fill="hold">
                                          <p:stCondLst>
                                            <p:cond delay="499"/>
                                          </p:stCondLst>
                                        </p:cTn>
                                        <p:tgtEl>
                                          <p:spTgt spid="37"/>
                                        </p:tgtEl>
                                        <p:attrNameLst>
                                          <p:attrName>style.visibility</p:attrName>
                                        </p:attrNameLst>
                                      </p:cBhvr>
                                      <p:to>
                                        <p:strVal val="hidden"/>
                                      </p:to>
                                    </p:set>
                                  </p:childTnLst>
                                </p:cTn>
                              </p:par>
                              <p:par>
                                <p:cTn id="120" presetID="10" presetClass="exit" presetSubtype="0" fill="hold" grpId="1" nodeType="withEffect">
                                  <p:stCondLst>
                                    <p:cond delay="0"/>
                                  </p:stCondLst>
                                  <p:iterate type="lt">
                                    <p:tmPct val="0"/>
                                  </p:iterate>
                                  <p:childTnLst>
                                    <p:animEffect transition="out" filter="fade">
                                      <p:cBhvr>
                                        <p:cTn id="121" dur="500"/>
                                        <p:tgtEl>
                                          <p:spTgt spid="17">
                                            <p:txEl>
                                              <p:pRg st="0" end="0"/>
                                            </p:txEl>
                                          </p:spTgt>
                                        </p:tgtEl>
                                      </p:cBhvr>
                                    </p:animEffect>
                                    <p:set>
                                      <p:cBhvr>
                                        <p:cTn id="122" dur="1" fill="hold">
                                          <p:stCondLst>
                                            <p:cond delay="499"/>
                                          </p:stCondLst>
                                        </p:cTn>
                                        <p:tgtEl>
                                          <p:spTgt spid="17">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build="p"/>
      <p:bldP spid="18" grpId="0" animBg="1"/>
      <p:bldP spid="18" grpId="1" animBg="1"/>
      <p:bldP spid="19" grpId="0" animBg="1"/>
      <p:bldP spid="19"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43" grpId="0" animBg="1"/>
      <p:bldP spid="43" grpId="1" animBg="1"/>
      <p:bldP spid="17" grpId="0" build="p"/>
      <p:bldP spid="17" grpI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sz="1600">
                <a:solidFill>
                  <a:schemeClr val="bg1"/>
                </a:solidFill>
                <a:effectLst>
                  <a:outerShdw blurRad="38100" dist="38100" dir="2700000" algn="tl">
                    <a:srgbClr val="000000">
                      <a:alpha val="43137"/>
                    </a:srgbClr>
                  </a:outerShdw>
                </a:effectLst>
              </a:rPr>
              <a:t>1</a:t>
            </a:r>
            <a:r>
              <a:rPr lang="vi-VN" sz="1600">
                <a:solidFill>
                  <a:schemeClr val="bg1"/>
                </a:solidFill>
                <a:effectLst>
                  <a:outerShdw blurRad="38100" dist="38100" dir="2700000" algn="tl">
                    <a:srgbClr val="000000">
                      <a:alpha val="43137"/>
                    </a:srgbClr>
                  </a:outerShdw>
                </a:effectLst>
              </a:rPr>
              <a:t>. Tính tất yếu của liên minh giai cấp, tầng lớp trong thời kỳ quá độ lên chủ nghĩa xã hội</a:t>
            </a:r>
          </a:p>
        </p:txBody>
      </p:sp>
      <p:sp>
        <p:nvSpPr>
          <p:cNvPr id="8" name="Google Shape;84;p17">
            <a:extLst>
              <a:ext uri="{FF2B5EF4-FFF2-40B4-BE49-F238E27FC236}">
                <a16:creationId xmlns:a16="http://schemas.microsoft.com/office/drawing/2014/main" id="{5246EB4C-DE8C-98A5-D27D-4599A4BCDA69}"/>
              </a:ext>
            </a:extLst>
          </p:cNvPr>
          <p:cNvSpPr txBox="1">
            <a:spLocks noGrp="1"/>
          </p:cNvSpPr>
          <p:nvPr>
            <p:ph type="body" idx="1"/>
          </p:nvPr>
        </p:nvSpPr>
        <p:spPr>
          <a:xfrm>
            <a:off x="890700" y="755650"/>
            <a:ext cx="7362600" cy="365760"/>
          </a:xfrm>
          <a:prstGeom prst="rect">
            <a:avLst/>
          </a:prstGeom>
        </p:spPr>
        <p:txBody>
          <a:bodyPr spcFirstLastPara="1" wrap="square" lIns="0" tIns="0" rIns="0" bIns="0" anchor="t" anchorCtr="0">
            <a:noAutofit/>
          </a:bodyPr>
          <a:lstStyle/>
          <a:p>
            <a:pPr marL="0" lvl="0" indent="0">
              <a:buClr>
                <a:schemeClr val="dk1"/>
              </a:buClr>
              <a:buSzPts val="1100"/>
              <a:buNone/>
            </a:pPr>
            <a:r>
              <a:rPr lang="vi-VN" b="1"/>
              <a:t>Xét từ góc độ chính trị - xã hội</a:t>
            </a:r>
          </a:p>
        </p:txBody>
      </p:sp>
      <p:sp>
        <p:nvSpPr>
          <p:cNvPr id="17" name="TextBox 16">
            <a:extLst>
              <a:ext uri="{FF2B5EF4-FFF2-40B4-BE49-F238E27FC236}">
                <a16:creationId xmlns:a16="http://schemas.microsoft.com/office/drawing/2014/main" id="{8C153D83-A014-E919-CAD5-B2FB9A0A911C}"/>
              </a:ext>
            </a:extLst>
          </p:cNvPr>
          <p:cNvSpPr txBox="1"/>
          <p:nvPr/>
        </p:nvSpPr>
        <p:spPr>
          <a:xfrm>
            <a:off x="890700" y="1396835"/>
            <a:ext cx="7362600" cy="276999"/>
          </a:xfrm>
          <a:prstGeom prst="rect">
            <a:avLst/>
          </a:prstGeom>
          <a:noFill/>
        </p:spPr>
        <p:txBody>
          <a:bodyPr wrap="square" rtlCol="0">
            <a:spAutoFit/>
          </a:bodyPr>
          <a:lstStyle/>
          <a:p>
            <a:pPr algn="just"/>
            <a:r>
              <a:rPr lang="vi-VN" sz="1200" b="1">
                <a:solidFill>
                  <a:srgbClr val="08153D"/>
                </a:solidFill>
                <a:latin typeface="Open Sans Light"/>
                <a:ea typeface="Open Sans Light"/>
                <a:cs typeface="Open Sans Light"/>
                <a:sym typeface="Open Sans Light"/>
              </a:rPr>
              <a:t>Vận dụng và phát triển sáng tạo quan điểm của C.Mác và Ph.Ăngghen</a:t>
            </a:r>
            <a:endParaRPr lang="en-US" sz="1200" b="1">
              <a:solidFill>
                <a:srgbClr val="08153D"/>
              </a:solidFill>
              <a:latin typeface="Open Sans Light"/>
              <a:ea typeface="Open Sans Light"/>
              <a:cs typeface="Open Sans Light"/>
              <a:sym typeface="Open Sans Light"/>
            </a:endParaRPr>
          </a:p>
        </p:txBody>
      </p:sp>
      <p:sp>
        <p:nvSpPr>
          <p:cNvPr id="20" name="TextBox 19">
            <a:extLst>
              <a:ext uri="{FF2B5EF4-FFF2-40B4-BE49-F238E27FC236}">
                <a16:creationId xmlns:a16="http://schemas.microsoft.com/office/drawing/2014/main" id="{2F2C2C33-3A57-89E3-9C9A-FD1122B616B3}"/>
              </a:ext>
            </a:extLst>
          </p:cNvPr>
          <p:cNvSpPr txBox="1"/>
          <p:nvPr/>
        </p:nvSpPr>
        <p:spPr>
          <a:xfrm>
            <a:off x="890700" y="1673834"/>
            <a:ext cx="7362600" cy="461665"/>
          </a:xfrm>
          <a:prstGeom prst="rect">
            <a:avLst/>
          </a:prstGeom>
          <a:noFill/>
        </p:spPr>
        <p:txBody>
          <a:bodyPr wrap="square" rtlCol="0">
            <a:spAutoFit/>
          </a:bodyPr>
          <a:lstStyle/>
          <a:p>
            <a:pPr algn="just"/>
            <a:r>
              <a:rPr lang="en-US" sz="1200">
                <a:solidFill>
                  <a:schemeClr val="dk1"/>
                </a:solidFill>
                <a:latin typeface="Open Sans Light"/>
                <a:ea typeface="Open Sans Light"/>
                <a:cs typeface="Open Sans Light"/>
                <a:sym typeface="Open Sans Light"/>
              </a:rPr>
              <a:t> - Liên minh công, nông là vấn đề mang tính tất yếu để đảm bảo cho thắng lợi của cuộc CMXHCN tháng 10 Nga.</a:t>
            </a:r>
          </a:p>
        </p:txBody>
      </p:sp>
      <p:sp>
        <p:nvSpPr>
          <p:cNvPr id="21" name="TextBox 20">
            <a:extLst>
              <a:ext uri="{FF2B5EF4-FFF2-40B4-BE49-F238E27FC236}">
                <a16:creationId xmlns:a16="http://schemas.microsoft.com/office/drawing/2014/main" id="{9D974A85-A87B-333A-6BED-322DD79E507D}"/>
              </a:ext>
            </a:extLst>
          </p:cNvPr>
          <p:cNvSpPr txBox="1"/>
          <p:nvPr/>
        </p:nvSpPr>
        <p:spPr>
          <a:xfrm>
            <a:off x="890700" y="2135499"/>
            <a:ext cx="7362600" cy="461665"/>
          </a:xfrm>
          <a:prstGeom prst="rect">
            <a:avLst/>
          </a:prstGeom>
          <a:noFill/>
        </p:spPr>
        <p:txBody>
          <a:bodyPr wrap="square" rtlCol="0">
            <a:spAutoFit/>
          </a:bodyPr>
          <a:lstStyle/>
          <a:p>
            <a:pPr algn="just"/>
            <a:r>
              <a:rPr lang="en-US" sz="1200">
                <a:solidFill>
                  <a:schemeClr val="dk1"/>
                </a:solidFill>
                <a:latin typeface="Open Sans Light"/>
                <a:ea typeface="Open Sans Light"/>
                <a:cs typeface="Open Sans Light"/>
                <a:sym typeface="Open Sans Light"/>
              </a:rPr>
              <a:t> </a:t>
            </a:r>
            <a:r>
              <a:rPr lang="vi-VN" sz="1200">
                <a:solidFill>
                  <a:schemeClr val="dk1"/>
                </a:solidFill>
                <a:latin typeface="Open Sans Light"/>
                <a:ea typeface="Open Sans Light"/>
                <a:cs typeface="Open Sans Light"/>
                <a:sym typeface="Open Sans Light"/>
              </a:rPr>
              <a:t>-</a:t>
            </a:r>
            <a:r>
              <a:rPr lang="en-US" sz="1200">
                <a:solidFill>
                  <a:schemeClr val="dk1"/>
                </a:solidFill>
                <a:latin typeface="Open Sans Light"/>
                <a:ea typeface="Open Sans Light"/>
                <a:cs typeface="Open Sans Light"/>
                <a:sym typeface="Open Sans Light"/>
              </a:rPr>
              <a:t> </a:t>
            </a:r>
            <a:r>
              <a:rPr lang="vi-VN" sz="1200">
                <a:solidFill>
                  <a:schemeClr val="dk1"/>
                </a:solidFill>
                <a:latin typeface="Open Sans Light"/>
                <a:ea typeface="Open Sans Light"/>
                <a:cs typeface="Open Sans Light"/>
                <a:sym typeface="Open Sans Light"/>
              </a:rPr>
              <a:t>Là một hình thức liên minh đặc biệt không chỉ trong giai đoạn dành chính quyền, mà phải được đảm bảo trong suốt quá trình xây dựng chủ nghĩa xã hội.</a:t>
            </a:r>
            <a:endParaRPr lang="en-US" sz="1200">
              <a:solidFill>
                <a:schemeClr val="dk1"/>
              </a:solidFill>
              <a:latin typeface="Open Sans Light"/>
              <a:ea typeface="Open Sans Light"/>
              <a:cs typeface="Open Sans Light"/>
              <a:sym typeface="Open Sans Light"/>
            </a:endParaRPr>
          </a:p>
        </p:txBody>
      </p:sp>
      <p:pic>
        <p:nvPicPr>
          <p:cNvPr id="3" name="Picture 2" descr="A picture containing text&#10;&#10;Description automatically generated">
            <a:extLst>
              <a:ext uri="{FF2B5EF4-FFF2-40B4-BE49-F238E27FC236}">
                <a16:creationId xmlns:a16="http://schemas.microsoft.com/office/drawing/2014/main" id="{202BFED5-9BD9-F5D8-96C5-9F57F6713B8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5050" l="10000" r="92225">
                        <a14:foregroundMark x1="21950" y1="86150" x2="13612" y2="92275"/>
                        <a14:foregroundMark x1="13337" y1="85600" x2="91775" y2="93275"/>
                        <a14:foregroundMark x1="91775" y1="93275" x2="92225" y2="95050"/>
                      </a14:backgroundRemoval>
                    </a14:imgEffect>
                  </a14:imgLayer>
                </a14:imgProps>
              </a:ext>
            </a:extLst>
          </a:blip>
          <a:stretch>
            <a:fillRect/>
          </a:stretch>
        </p:blipFill>
        <p:spPr>
          <a:xfrm>
            <a:off x="4826621" y="2679714"/>
            <a:ext cx="4149104" cy="2074552"/>
          </a:xfrm>
          <a:prstGeom prst="rect">
            <a:avLst/>
          </a:prstGeom>
        </p:spPr>
      </p:pic>
    </p:spTree>
    <p:extLst>
      <p:ext uri="{BB962C8B-B14F-4D97-AF65-F5344CB8AC3E}">
        <p14:creationId xmlns:p14="http://schemas.microsoft.com/office/powerpoint/2010/main" val="138294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200"/>
                                        <p:tgtEl>
                                          <p:spTgt spid="1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lt">
                                    <p:tmPct val="10000"/>
                                  </p:iterate>
                                  <p:childTnLst>
                                    <p:set>
                                      <p:cBhvr>
                                        <p:cTn id="15" dur="1" fill="hold">
                                          <p:stCondLst>
                                            <p:cond delay="0"/>
                                          </p:stCondLst>
                                        </p:cTn>
                                        <p:tgtEl>
                                          <p:spTgt spid="20">
                                            <p:txEl>
                                              <p:pRg st="0" end="0"/>
                                            </p:txEl>
                                          </p:spTgt>
                                        </p:tgtEl>
                                        <p:attrNameLst>
                                          <p:attrName>style.visibility</p:attrName>
                                        </p:attrNameLst>
                                      </p:cBhvr>
                                      <p:to>
                                        <p:strVal val="visible"/>
                                      </p:to>
                                    </p:set>
                                    <p:animEffect transition="in" filter="fade">
                                      <p:cBhvr>
                                        <p:cTn id="16" dur="200"/>
                                        <p:tgtEl>
                                          <p:spTgt spid="2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iterate type="lt">
                                    <p:tmPct val="10000"/>
                                  </p:iterate>
                                  <p:childTnLst>
                                    <p:set>
                                      <p:cBhvr>
                                        <p:cTn id="20" dur="1" fill="hold">
                                          <p:stCondLst>
                                            <p:cond delay="0"/>
                                          </p:stCondLst>
                                        </p:cTn>
                                        <p:tgtEl>
                                          <p:spTgt spid="21">
                                            <p:txEl>
                                              <p:pRg st="0" end="0"/>
                                            </p:txEl>
                                          </p:spTgt>
                                        </p:tgtEl>
                                        <p:attrNameLst>
                                          <p:attrName>style.visibility</p:attrName>
                                        </p:attrNameLst>
                                      </p:cBhvr>
                                      <p:to>
                                        <p:strVal val="visible"/>
                                      </p:to>
                                    </p:set>
                                    <p:animEffect transition="in" filter="fade">
                                      <p:cBhvr>
                                        <p:cTn id="21" dur="200"/>
                                        <p:tgtEl>
                                          <p:spTgt spid="2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xit" presetSubtype="0" fill="hold" grpId="1" nodeType="withEffect">
                                  <p:stCondLst>
                                    <p:cond delay="0"/>
                                  </p:stCondLst>
                                  <p:iterate type="lt">
                                    <p:tmPct val="0"/>
                                  </p:iterate>
                                  <p:childTnLst>
                                    <p:animEffect transition="out" filter="fade">
                                      <p:cBhvr>
                                        <p:cTn id="28" dur="500"/>
                                        <p:tgtEl>
                                          <p:spTgt spid="17">
                                            <p:txEl>
                                              <p:pRg st="0" end="0"/>
                                            </p:txEl>
                                          </p:spTgt>
                                        </p:tgtEl>
                                      </p:cBhvr>
                                    </p:animEffect>
                                    <p:set>
                                      <p:cBhvr>
                                        <p:cTn id="29" dur="1" fill="hold">
                                          <p:stCondLst>
                                            <p:cond delay="499"/>
                                          </p:stCondLst>
                                        </p:cTn>
                                        <p:tgtEl>
                                          <p:spTgt spid="17">
                                            <p:txEl>
                                              <p:pRg st="0" end="0"/>
                                            </p:txEl>
                                          </p:spTgt>
                                        </p:tgtEl>
                                        <p:attrNameLst>
                                          <p:attrName>style.visibility</p:attrName>
                                        </p:attrNameLst>
                                      </p:cBhvr>
                                      <p:to>
                                        <p:strVal val="hidden"/>
                                      </p:to>
                                    </p:set>
                                  </p:childTnLst>
                                </p:cTn>
                              </p:par>
                              <p:par>
                                <p:cTn id="30" presetID="10" presetClass="exit" presetSubtype="0" fill="hold" grpId="1" nodeType="withEffect">
                                  <p:stCondLst>
                                    <p:cond delay="0"/>
                                  </p:stCondLst>
                                  <p:iterate type="lt">
                                    <p:tmPct val="0"/>
                                  </p:iterate>
                                  <p:childTnLst>
                                    <p:animEffect transition="out" filter="fade">
                                      <p:cBhvr>
                                        <p:cTn id="31" dur="500"/>
                                        <p:tgtEl>
                                          <p:spTgt spid="20">
                                            <p:txEl>
                                              <p:pRg st="0" end="0"/>
                                            </p:txEl>
                                          </p:spTgt>
                                        </p:tgtEl>
                                      </p:cBhvr>
                                    </p:animEffect>
                                    <p:set>
                                      <p:cBhvr>
                                        <p:cTn id="32" dur="1" fill="hold">
                                          <p:stCondLst>
                                            <p:cond delay="499"/>
                                          </p:stCondLst>
                                        </p:cTn>
                                        <p:tgtEl>
                                          <p:spTgt spid="20">
                                            <p:txEl>
                                              <p:pRg st="0" end="0"/>
                                            </p:txEl>
                                          </p:spTgt>
                                        </p:tgtEl>
                                        <p:attrNameLst>
                                          <p:attrName>style.visibility</p:attrName>
                                        </p:attrNameLst>
                                      </p:cBhvr>
                                      <p:to>
                                        <p:strVal val="hidden"/>
                                      </p:to>
                                    </p:set>
                                  </p:childTnLst>
                                </p:cTn>
                              </p:par>
                              <p:par>
                                <p:cTn id="33" presetID="10" presetClass="exit" presetSubtype="0" fill="hold" grpId="1" nodeType="withEffect">
                                  <p:stCondLst>
                                    <p:cond delay="0"/>
                                  </p:stCondLst>
                                  <p:iterate type="lt">
                                    <p:tmPct val="0"/>
                                  </p:iterate>
                                  <p:childTnLst>
                                    <p:animEffect transition="out" filter="fade">
                                      <p:cBhvr>
                                        <p:cTn id="34" dur="500"/>
                                        <p:tgtEl>
                                          <p:spTgt spid="21">
                                            <p:txEl>
                                              <p:pRg st="0" end="0"/>
                                            </p:txEl>
                                          </p:spTgt>
                                        </p:tgtEl>
                                      </p:cBhvr>
                                    </p:animEffect>
                                    <p:set>
                                      <p:cBhvr>
                                        <p:cTn id="35" dur="1" fill="hold">
                                          <p:stCondLst>
                                            <p:cond delay="499"/>
                                          </p:stCondLst>
                                        </p:cTn>
                                        <p:tgtEl>
                                          <p:spTgt spid="21">
                                            <p:txEl>
                                              <p:pRg st="0" end="0"/>
                                            </p:txEl>
                                          </p:spTgt>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8">
                                            <p:txEl>
                                              <p:pRg st="0" end="0"/>
                                            </p:txEl>
                                          </p:spTgt>
                                        </p:tgtEl>
                                      </p:cBhvr>
                                    </p:animEffect>
                                    <p:set>
                                      <p:cBhvr>
                                        <p:cTn id="38" dur="1" fill="hold">
                                          <p:stCondLst>
                                            <p:cond delay="4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7" grpId="0" build="p"/>
      <p:bldP spid="17" grpId="1" build="allAtOnce"/>
      <p:bldP spid="20" grpId="0" build="p"/>
      <p:bldP spid="20" grpId="1" build="allAtOnce"/>
      <p:bldP spid="21" grpId="0" build="p"/>
      <p:bldP spid="21" grpId="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sz="1600">
                <a:solidFill>
                  <a:schemeClr val="bg1"/>
                </a:solidFill>
                <a:effectLst>
                  <a:outerShdw blurRad="38100" dist="38100" dir="2700000" algn="tl">
                    <a:srgbClr val="000000">
                      <a:alpha val="43137"/>
                    </a:srgbClr>
                  </a:outerShdw>
                </a:effectLst>
              </a:rPr>
              <a:t>1</a:t>
            </a:r>
            <a:r>
              <a:rPr lang="vi-VN" sz="1600">
                <a:solidFill>
                  <a:schemeClr val="bg1"/>
                </a:solidFill>
                <a:effectLst>
                  <a:outerShdw blurRad="38100" dist="38100" dir="2700000" algn="tl">
                    <a:srgbClr val="000000">
                      <a:alpha val="43137"/>
                    </a:srgbClr>
                  </a:outerShdw>
                </a:effectLst>
              </a:rPr>
              <a:t>. Tính tất yếu của liên minh giai cấp, tầng lớp trong thời kỳ quá độ lên chủ nghĩa xã hội</a:t>
            </a:r>
          </a:p>
        </p:txBody>
      </p:sp>
      <p:sp>
        <p:nvSpPr>
          <p:cNvPr id="8" name="Google Shape;84;p17">
            <a:extLst>
              <a:ext uri="{FF2B5EF4-FFF2-40B4-BE49-F238E27FC236}">
                <a16:creationId xmlns:a16="http://schemas.microsoft.com/office/drawing/2014/main" id="{5246EB4C-DE8C-98A5-D27D-4599A4BCDA69}"/>
              </a:ext>
            </a:extLst>
          </p:cNvPr>
          <p:cNvSpPr txBox="1">
            <a:spLocks noGrp="1"/>
          </p:cNvSpPr>
          <p:nvPr>
            <p:ph type="body" idx="1"/>
          </p:nvPr>
        </p:nvSpPr>
        <p:spPr>
          <a:xfrm>
            <a:off x="890700" y="755650"/>
            <a:ext cx="7362600" cy="365760"/>
          </a:xfrm>
          <a:prstGeom prst="rect">
            <a:avLst/>
          </a:prstGeom>
        </p:spPr>
        <p:txBody>
          <a:bodyPr spcFirstLastPara="1" wrap="square" lIns="0" tIns="0" rIns="0" bIns="0" anchor="t" anchorCtr="0">
            <a:noAutofit/>
          </a:bodyPr>
          <a:lstStyle/>
          <a:p>
            <a:pPr marL="0" lvl="0" indent="0">
              <a:buClr>
                <a:schemeClr val="dk1"/>
              </a:buClr>
              <a:buSzPts val="1100"/>
              <a:buNone/>
            </a:pPr>
            <a:r>
              <a:rPr lang="vi-VN" b="1"/>
              <a:t>Xét từ góc độ kinh tế </a:t>
            </a:r>
          </a:p>
        </p:txBody>
      </p:sp>
      <p:sp>
        <p:nvSpPr>
          <p:cNvPr id="9" name="Google Shape;171;p27">
            <a:extLst>
              <a:ext uri="{FF2B5EF4-FFF2-40B4-BE49-F238E27FC236}">
                <a16:creationId xmlns:a16="http://schemas.microsoft.com/office/drawing/2014/main" id="{07DB4239-AD90-AFCA-3756-B5D8E857597B}"/>
              </a:ext>
            </a:extLst>
          </p:cNvPr>
          <p:cNvSpPr/>
          <p:nvPr/>
        </p:nvSpPr>
        <p:spPr>
          <a:xfrm>
            <a:off x="1477107" y="1396835"/>
            <a:ext cx="6583680" cy="457200"/>
          </a:xfrm>
          <a:prstGeom prst="roundRect">
            <a:avLst>
              <a:gd name="adj" fmla="val 50000"/>
            </a:avLst>
          </a:prstGeom>
          <a:solidFill>
            <a:srgbClr val="1A80F9"/>
          </a:solidFill>
          <a:ln>
            <a:noFill/>
          </a:ln>
        </p:spPr>
        <p:txBody>
          <a:bodyPr spcFirstLastPara="1" wrap="square" lIns="91425" tIns="91425" rIns="91425" bIns="91425" anchor="ctr" anchorCtr="0">
            <a:noAutofit/>
          </a:bodyPr>
          <a:lstStyle/>
          <a:p>
            <a:pPr lvl="0" algn="ctr"/>
            <a:r>
              <a:rPr lang="en-US" sz="1300">
                <a:solidFill>
                  <a:schemeClr val="lt1"/>
                </a:solidFill>
                <a:latin typeface="Open Sans Light"/>
                <a:ea typeface="Open Sans Light"/>
                <a:cs typeface="Open Sans Light"/>
                <a:sym typeface="Open Sans Light"/>
              </a:rPr>
              <a:t>C</a:t>
            </a:r>
            <a:r>
              <a:rPr lang="vi-VN" sz="1300">
                <a:solidFill>
                  <a:schemeClr val="lt1"/>
                </a:solidFill>
                <a:latin typeface="Open Sans Light"/>
                <a:ea typeface="Open Sans Light"/>
                <a:cs typeface="Open Sans Light"/>
                <a:sym typeface="Open Sans Light"/>
              </a:rPr>
              <a:t>ông nghiệp hóa, hiện đại hóa, chuyển dịch cơ cấu</a:t>
            </a:r>
            <a:endParaRPr lang="en-US" sz="1300">
              <a:solidFill>
                <a:schemeClr val="lt1"/>
              </a:solidFill>
              <a:latin typeface="Open Sans Light"/>
              <a:ea typeface="Open Sans Light"/>
              <a:cs typeface="Open Sans Light"/>
              <a:sym typeface="Open Sans Light"/>
            </a:endParaRPr>
          </a:p>
          <a:p>
            <a:pPr lvl="0" algn="ctr"/>
            <a:r>
              <a:rPr lang="vi-VN" sz="1300">
                <a:solidFill>
                  <a:schemeClr val="lt1"/>
                </a:solidFill>
                <a:latin typeface="Open Sans Light"/>
                <a:ea typeface="Open Sans Light"/>
                <a:cs typeface="Open Sans Light"/>
                <a:sym typeface="Open Sans Light"/>
              </a:rPr>
              <a:t>kinh tế sang nền kinh tế thị trường theo CNXH</a:t>
            </a:r>
          </a:p>
        </p:txBody>
      </p:sp>
      <p:sp>
        <p:nvSpPr>
          <p:cNvPr id="10" name="Google Shape;171;p27">
            <a:extLst>
              <a:ext uri="{FF2B5EF4-FFF2-40B4-BE49-F238E27FC236}">
                <a16:creationId xmlns:a16="http://schemas.microsoft.com/office/drawing/2014/main" id="{E2A3483A-C969-87FA-030A-FED37D9F50BA}"/>
              </a:ext>
            </a:extLst>
          </p:cNvPr>
          <p:cNvSpPr/>
          <p:nvPr/>
        </p:nvSpPr>
        <p:spPr>
          <a:xfrm>
            <a:off x="1477107" y="1900860"/>
            <a:ext cx="6583680" cy="457200"/>
          </a:xfrm>
          <a:prstGeom prst="roundRect">
            <a:avLst>
              <a:gd name="adj" fmla="val 50000"/>
            </a:avLst>
          </a:prstGeom>
          <a:solidFill>
            <a:srgbClr val="1A80F9"/>
          </a:solidFill>
          <a:ln>
            <a:noFill/>
          </a:ln>
        </p:spPr>
        <p:txBody>
          <a:bodyPr spcFirstLastPara="1" wrap="square" lIns="91425" tIns="91425" rIns="91425" bIns="91425" anchor="ctr" anchorCtr="0">
            <a:noAutofit/>
          </a:bodyPr>
          <a:lstStyle/>
          <a:p>
            <a:pPr lvl="0" algn="ctr"/>
            <a:r>
              <a:rPr lang="en-US" sz="1300">
                <a:solidFill>
                  <a:schemeClr val="lt1"/>
                </a:solidFill>
                <a:latin typeface="Open Sans Light"/>
                <a:ea typeface="Open Sans Light"/>
                <a:cs typeface="Open Sans Light"/>
                <a:sym typeface="Open Sans Light"/>
              </a:rPr>
              <a:t>N</a:t>
            </a:r>
            <a:r>
              <a:rPr lang="vi-VN" sz="1300">
                <a:solidFill>
                  <a:schemeClr val="lt1"/>
                </a:solidFill>
                <a:latin typeface="Open Sans Light"/>
                <a:ea typeface="Open Sans Light"/>
                <a:cs typeface="Open Sans Light"/>
                <a:sym typeface="Open Sans Light"/>
              </a:rPr>
              <a:t>ền kinh t</a:t>
            </a:r>
            <a:r>
              <a:rPr lang="en-US" sz="1300">
                <a:solidFill>
                  <a:schemeClr val="lt1"/>
                </a:solidFill>
                <a:latin typeface="Open Sans Light"/>
                <a:ea typeface="Open Sans Light"/>
                <a:cs typeface="Open Sans Light"/>
                <a:sym typeface="Open Sans Light"/>
              </a:rPr>
              <a:t>ế</a:t>
            </a:r>
            <a:r>
              <a:rPr lang="vi-VN" sz="1300">
                <a:solidFill>
                  <a:schemeClr val="lt1"/>
                </a:solidFill>
                <a:latin typeface="Open Sans Light"/>
                <a:ea typeface="Open Sans Light"/>
                <a:cs typeface="Open Sans Light"/>
                <a:sym typeface="Open Sans Light"/>
              </a:rPr>
              <a:t> chỉ phát triển được khi gắn bó chặt chẽ, hỗ trợ cho nhau </a:t>
            </a:r>
          </a:p>
        </p:txBody>
      </p:sp>
      <p:sp>
        <p:nvSpPr>
          <p:cNvPr id="11" name="Google Shape;172;p27">
            <a:extLst>
              <a:ext uri="{FF2B5EF4-FFF2-40B4-BE49-F238E27FC236}">
                <a16:creationId xmlns:a16="http://schemas.microsoft.com/office/drawing/2014/main" id="{90A2D4FF-2BC7-A2EE-897E-8BF61726F3D4}"/>
              </a:ext>
            </a:extLst>
          </p:cNvPr>
          <p:cNvSpPr/>
          <p:nvPr/>
        </p:nvSpPr>
        <p:spPr>
          <a:xfrm>
            <a:off x="1477107" y="2404885"/>
            <a:ext cx="6583680" cy="457200"/>
          </a:xfrm>
          <a:prstGeom prst="roundRect">
            <a:avLst>
              <a:gd name="adj" fmla="val 50000"/>
            </a:avLst>
          </a:prstGeom>
          <a:solidFill>
            <a:srgbClr val="08153D"/>
          </a:solidFill>
          <a:ln>
            <a:noFill/>
          </a:ln>
        </p:spPr>
        <p:txBody>
          <a:bodyPr spcFirstLastPara="1" wrap="square" lIns="91425" tIns="91425" rIns="91425" bIns="91425" anchor="ctr" anchorCtr="0">
            <a:noAutofit/>
          </a:bodyPr>
          <a:lstStyle/>
          <a:p>
            <a:pPr lvl="0" algn="ctr"/>
            <a:r>
              <a:rPr lang="vi-VN" sz="1300">
                <a:solidFill>
                  <a:schemeClr val="lt1"/>
                </a:solidFill>
                <a:latin typeface="Open Sans Light"/>
                <a:ea typeface="Open Sans Light"/>
                <a:cs typeface="Open Sans Light"/>
                <a:sym typeface="Open Sans Light"/>
              </a:rPr>
              <a:t>Chính những thay đổi về cơ cấu kinh tế đã và</a:t>
            </a:r>
            <a:endParaRPr lang="en-US" sz="1300">
              <a:solidFill>
                <a:schemeClr val="lt1"/>
              </a:solidFill>
              <a:latin typeface="Open Sans Light"/>
              <a:ea typeface="Open Sans Light"/>
              <a:cs typeface="Open Sans Light"/>
              <a:sym typeface="Open Sans Light"/>
            </a:endParaRPr>
          </a:p>
          <a:p>
            <a:pPr lvl="0" algn="ctr"/>
            <a:r>
              <a:rPr lang="vi-VN" sz="1300">
                <a:solidFill>
                  <a:schemeClr val="lt1"/>
                </a:solidFill>
                <a:latin typeface="Open Sans Light"/>
                <a:ea typeface="Open Sans Light"/>
                <a:cs typeface="Open Sans Light"/>
                <a:sym typeface="Open Sans Light"/>
              </a:rPr>
              <a:t>đang tăng cường </a:t>
            </a:r>
            <a:r>
              <a:rPr lang="en-US" sz="1300">
                <a:solidFill>
                  <a:schemeClr val="lt1"/>
                </a:solidFill>
                <a:latin typeface="Open Sans Light"/>
                <a:ea typeface="Open Sans Light"/>
                <a:cs typeface="Open Sans Light"/>
                <a:sym typeface="Open Sans Light"/>
              </a:rPr>
              <a:t>sự</a:t>
            </a:r>
            <a:r>
              <a:rPr lang="vi-VN" sz="1300">
                <a:solidFill>
                  <a:schemeClr val="lt1"/>
                </a:solidFill>
                <a:latin typeface="Open Sans Light"/>
                <a:ea typeface="Open Sans Light"/>
                <a:cs typeface="Open Sans Light"/>
                <a:sym typeface="Open Sans Light"/>
              </a:rPr>
              <a:t> liên minh giữa các giai cấp với nhau </a:t>
            </a:r>
          </a:p>
        </p:txBody>
      </p:sp>
      <p:sp>
        <p:nvSpPr>
          <p:cNvPr id="13" name="Arrow: Down 12">
            <a:extLst>
              <a:ext uri="{FF2B5EF4-FFF2-40B4-BE49-F238E27FC236}">
                <a16:creationId xmlns:a16="http://schemas.microsoft.com/office/drawing/2014/main" id="{113B63E9-5A34-0667-3C20-C63358F1E170}"/>
              </a:ext>
            </a:extLst>
          </p:cNvPr>
          <p:cNvSpPr/>
          <p:nvPr/>
        </p:nvSpPr>
        <p:spPr>
          <a:xfrm rot="16200000">
            <a:off x="890700" y="2404885"/>
            <a:ext cx="457200" cy="457200"/>
          </a:xfrm>
          <a:prstGeom prst="downArrow">
            <a:avLst/>
          </a:prstGeom>
          <a:solidFill>
            <a:srgbClr val="081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171;p27">
            <a:extLst>
              <a:ext uri="{FF2B5EF4-FFF2-40B4-BE49-F238E27FC236}">
                <a16:creationId xmlns:a16="http://schemas.microsoft.com/office/drawing/2014/main" id="{03D40B60-BF73-4F2F-7F41-B404B19A9773}"/>
              </a:ext>
            </a:extLst>
          </p:cNvPr>
          <p:cNvSpPr/>
          <p:nvPr/>
        </p:nvSpPr>
        <p:spPr>
          <a:xfrm>
            <a:off x="1477107" y="2908910"/>
            <a:ext cx="6583680" cy="457200"/>
          </a:xfrm>
          <a:prstGeom prst="roundRect">
            <a:avLst>
              <a:gd name="adj" fmla="val 50000"/>
            </a:avLst>
          </a:prstGeom>
          <a:solidFill>
            <a:srgbClr val="1A80F9"/>
          </a:solidFill>
          <a:ln>
            <a:noFill/>
          </a:ln>
        </p:spPr>
        <p:txBody>
          <a:bodyPr spcFirstLastPara="1" wrap="square" lIns="91425" tIns="91425" rIns="91425" bIns="91425" anchor="ctr" anchorCtr="0">
            <a:noAutofit/>
          </a:bodyPr>
          <a:lstStyle/>
          <a:p>
            <a:pPr lvl="0" algn="ctr"/>
            <a:r>
              <a:rPr lang="vi-VN" sz="1300">
                <a:solidFill>
                  <a:schemeClr val="lt1"/>
                </a:solidFill>
                <a:latin typeface="Open Sans Light"/>
                <a:ea typeface="Open Sans Light"/>
                <a:cs typeface="Open Sans Light"/>
                <a:sym typeface="Open Sans Light"/>
              </a:rPr>
              <a:t>Khối liên minh được hình thành xuất phát từ chính nhu cầu và lợi ích kinh tế </a:t>
            </a:r>
            <a:r>
              <a:rPr lang="en-US" sz="1300">
                <a:solidFill>
                  <a:schemeClr val="lt1"/>
                </a:solidFill>
                <a:latin typeface="Open Sans Light"/>
                <a:ea typeface="Open Sans Light"/>
                <a:cs typeface="Open Sans Light"/>
                <a:sym typeface="Open Sans Light"/>
              </a:rPr>
              <a:t>của</a:t>
            </a:r>
            <a:r>
              <a:rPr lang="vi-VN" sz="1300">
                <a:solidFill>
                  <a:schemeClr val="lt1"/>
                </a:solidFill>
                <a:latin typeface="Open Sans Light"/>
                <a:ea typeface="Open Sans Light"/>
                <a:cs typeface="Open Sans Light"/>
                <a:sym typeface="Open Sans Light"/>
              </a:rPr>
              <a:t> họ</a:t>
            </a:r>
          </a:p>
        </p:txBody>
      </p:sp>
      <p:sp>
        <p:nvSpPr>
          <p:cNvPr id="15" name="Google Shape;171;p27">
            <a:extLst>
              <a:ext uri="{FF2B5EF4-FFF2-40B4-BE49-F238E27FC236}">
                <a16:creationId xmlns:a16="http://schemas.microsoft.com/office/drawing/2014/main" id="{5DE023B2-193F-7E99-9D35-EFA979F37AA2}"/>
              </a:ext>
            </a:extLst>
          </p:cNvPr>
          <p:cNvSpPr/>
          <p:nvPr/>
        </p:nvSpPr>
        <p:spPr>
          <a:xfrm>
            <a:off x="1477107" y="3405480"/>
            <a:ext cx="6583680" cy="457200"/>
          </a:xfrm>
          <a:prstGeom prst="roundRect">
            <a:avLst>
              <a:gd name="adj" fmla="val 50000"/>
            </a:avLst>
          </a:prstGeom>
          <a:solidFill>
            <a:srgbClr val="1A80F9"/>
          </a:solidFill>
          <a:ln>
            <a:noFill/>
          </a:ln>
        </p:spPr>
        <p:txBody>
          <a:bodyPr spcFirstLastPara="1" wrap="square" lIns="91425" tIns="91425" rIns="91425" bIns="91425" anchor="ctr" anchorCtr="0">
            <a:noAutofit/>
          </a:bodyPr>
          <a:lstStyle/>
          <a:p>
            <a:pPr lvl="0" algn="ctr"/>
            <a:r>
              <a:rPr lang="en-US" sz="1300">
                <a:solidFill>
                  <a:schemeClr val="lt1"/>
                </a:solidFill>
                <a:latin typeface="Open Sans Light"/>
                <a:ea typeface="Open Sans Light"/>
                <a:cs typeface="Open Sans Light"/>
                <a:sym typeface="Open Sans Light"/>
              </a:rPr>
              <a:t>Song quan hệ lợi ích kinh tế giữa các giai cấp cũng có những mẫu thuẫn khác nhau</a:t>
            </a:r>
            <a:endParaRPr lang="vi-VN" sz="1300">
              <a:solidFill>
                <a:schemeClr val="lt1"/>
              </a:solidFill>
              <a:latin typeface="Open Sans Light"/>
              <a:ea typeface="Open Sans Light"/>
              <a:cs typeface="Open Sans Light"/>
              <a:sym typeface="Open Sans Light"/>
            </a:endParaRPr>
          </a:p>
        </p:txBody>
      </p:sp>
      <p:sp>
        <p:nvSpPr>
          <p:cNvPr id="16" name="Google Shape;172;p27">
            <a:extLst>
              <a:ext uri="{FF2B5EF4-FFF2-40B4-BE49-F238E27FC236}">
                <a16:creationId xmlns:a16="http://schemas.microsoft.com/office/drawing/2014/main" id="{F6D3C66A-B3B9-92D3-516E-934413EDA767}"/>
              </a:ext>
            </a:extLst>
          </p:cNvPr>
          <p:cNvSpPr/>
          <p:nvPr/>
        </p:nvSpPr>
        <p:spPr>
          <a:xfrm>
            <a:off x="1477107" y="3916960"/>
            <a:ext cx="6583680" cy="457200"/>
          </a:xfrm>
          <a:prstGeom prst="roundRect">
            <a:avLst>
              <a:gd name="adj" fmla="val 50000"/>
            </a:avLst>
          </a:prstGeom>
          <a:solidFill>
            <a:srgbClr val="08153D"/>
          </a:solidFill>
          <a:ln>
            <a:noFill/>
          </a:ln>
        </p:spPr>
        <p:txBody>
          <a:bodyPr spcFirstLastPara="1" wrap="square" lIns="91425" tIns="91425" rIns="91425" bIns="91425" anchor="ctr" anchorCtr="0">
            <a:noAutofit/>
          </a:bodyPr>
          <a:lstStyle/>
          <a:p>
            <a:pPr lvl="0" algn="ctr"/>
            <a:r>
              <a:rPr lang="vi-VN" sz="1300">
                <a:solidFill>
                  <a:schemeClr val="lt1"/>
                </a:solidFill>
                <a:latin typeface="Open Sans Light"/>
                <a:ea typeface="Open Sans Light"/>
                <a:cs typeface="Open Sans Light"/>
                <a:sym typeface="Open Sans Light"/>
              </a:rPr>
              <a:t>Cho nên quá trình liên minh giai cấp nhằm phát hiện và giải quyết các mâu thuẫn để tạo sự đồng thuận và động lực để phát triển đất nước</a:t>
            </a:r>
          </a:p>
        </p:txBody>
      </p:sp>
      <p:sp>
        <p:nvSpPr>
          <p:cNvPr id="17" name="Arrow: Down 16">
            <a:extLst>
              <a:ext uri="{FF2B5EF4-FFF2-40B4-BE49-F238E27FC236}">
                <a16:creationId xmlns:a16="http://schemas.microsoft.com/office/drawing/2014/main" id="{0F656DE1-9DB3-7DB9-1ED7-5CC41071206B}"/>
              </a:ext>
            </a:extLst>
          </p:cNvPr>
          <p:cNvSpPr/>
          <p:nvPr/>
        </p:nvSpPr>
        <p:spPr>
          <a:xfrm rot="16200000">
            <a:off x="890701" y="3916960"/>
            <a:ext cx="457200" cy="457200"/>
          </a:xfrm>
          <a:prstGeom prst="downArrow">
            <a:avLst/>
          </a:prstGeom>
          <a:solidFill>
            <a:srgbClr val="081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2958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
                                        <p:tgtEl>
                                          <p:spTgt spid="8">
                                            <p:txEl>
                                              <p:pRg st="0" end="0"/>
                                            </p:txEl>
                                          </p:spTgt>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anim calcmode="lin" valueType="num">
                                      <p:cBhvr>
                                        <p:cTn id="12" dur="500" fill="hold"/>
                                        <p:tgtEl>
                                          <p:spTgt spid="9"/>
                                        </p:tgtEl>
                                        <p:attrNameLst>
                                          <p:attrName>ppt_x</p:attrName>
                                        </p:attrNameLst>
                                      </p:cBhvr>
                                      <p:tavLst>
                                        <p:tav tm="0">
                                          <p:val>
                                            <p:strVal val="#ppt_x"/>
                                          </p:val>
                                        </p:tav>
                                        <p:tav tm="100000">
                                          <p:val>
                                            <p:strVal val="#ppt_x"/>
                                          </p:val>
                                        </p:tav>
                                      </p:tavLst>
                                    </p:anim>
                                    <p:anim calcmode="lin" valueType="num">
                                      <p:cBhvr>
                                        <p:cTn id="13"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anim calcmode="lin" valueType="num">
                                      <p:cBhvr>
                                        <p:cTn id="36" dur="500" fill="hold"/>
                                        <p:tgtEl>
                                          <p:spTgt spid="14"/>
                                        </p:tgtEl>
                                        <p:attrNameLst>
                                          <p:attrName>ppt_x</p:attrName>
                                        </p:attrNameLst>
                                      </p:cBhvr>
                                      <p:tavLst>
                                        <p:tav tm="0">
                                          <p:val>
                                            <p:strVal val="#ppt_x"/>
                                          </p:val>
                                        </p:tav>
                                        <p:tav tm="100000">
                                          <p:val>
                                            <p:strVal val="#ppt_x"/>
                                          </p:val>
                                        </p:tav>
                                      </p:tavLst>
                                    </p:anim>
                                    <p:anim calcmode="lin" valueType="num">
                                      <p:cBhvr>
                                        <p:cTn id="3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anim calcmode="lin" valueType="num">
                                      <p:cBhvr>
                                        <p:cTn id="43" dur="500" fill="hold"/>
                                        <p:tgtEl>
                                          <p:spTgt spid="15"/>
                                        </p:tgtEl>
                                        <p:attrNameLst>
                                          <p:attrName>ppt_x</p:attrName>
                                        </p:attrNameLst>
                                      </p:cBhvr>
                                      <p:tavLst>
                                        <p:tav tm="0">
                                          <p:val>
                                            <p:strVal val="#ppt_x"/>
                                          </p:val>
                                        </p:tav>
                                        <p:tav tm="100000">
                                          <p:val>
                                            <p:strVal val="#ppt_x"/>
                                          </p:val>
                                        </p:tav>
                                      </p:tavLst>
                                    </p:anim>
                                    <p:anim calcmode="lin" valueType="num">
                                      <p:cBhvr>
                                        <p:cTn id="44"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0-#ppt_w/2"/>
                                          </p:val>
                                        </p:tav>
                                        <p:tav tm="100000">
                                          <p:val>
                                            <p:strVal val="#ppt_x"/>
                                          </p:val>
                                        </p:tav>
                                      </p:tavLst>
                                    </p:anim>
                                    <p:anim calcmode="lin" valueType="num">
                                      <p:cBhvr additive="base">
                                        <p:cTn id="50" dur="500" fill="hold"/>
                                        <p:tgtEl>
                                          <p:spTgt spid="17"/>
                                        </p:tgtEl>
                                        <p:attrNameLst>
                                          <p:attrName>ppt_y</p:attrName>
                                        </p:attrNameLst>
                                      </p:cBhvr>
                                      <p:tavLst>
                                        <p:tav tm="0">
                                          <p:val>
                                            <p:strVal val="#ppt_y"/>
                                          </p:val>
                                        </p:tav>
                                        <p:tav tm="100000">
                                          <p:val>
                                            <p:strVal val="#ppt_y"/>
                                          </p:val>
                                        </p:tav>
                                      </p:tavLst>
                                    </p:anim>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9"/>
                                        </p:tgtEl>
                                      </p:cBhvr>
                                    </p:animEffect>
                                    <p:set>
                                      <p:cBhvr>
                                        <p:cTn id="59" dur="1" fill="hold">
                                          <p:stCondLst>
                                            <p:cond delay="499"/>
                                          </p:stCondLst>
                                        </p:cTn>
                                        <p:tgtEl>
                                          <p:spTgt spid="9"/>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3"/>
                                        </p:tgtEl>
                                      </p:cBhvr>
                                    </p:animEffect>
                                    <p:set>
                                      <p:cBhvr>
                                        <p:cTn id="65" dur="1" fill="hold">
                                          <p:stCondLst>
                                            <p:cond delay="499"/>
                                          </p:stCondLst>
                                        </p:cTn>
                                        <p:tgtEl>
                                          <p:spTgt spid="13"/>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14"/>
                                        </p:tgtEl>
                                      </p:cBhvr>
                                    </p:animEffect>
                                    <p:set>
                                      <p:cBhvr>
                                        <p:cTn id="71" dur="1" fill="hold">
                                          <p:stCondLst>
                                            <p:cond delay="499"/>
                                          </p:stCondLst>
                                        </p:cTn>
                                        <p:tgtEl>
                                          <p:spTgt spid="14"/>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15"/>
                                        </p:tgtEl>
                                      </p:cBhvr>
                                    </p:animEffect>
                                    <p:set>
                                      <p:cBhvr>
                                        <p:cTn id="74" dur="1" fill="hold">
                                          <p:stCondLst>
                                            <p:cond delay="499"/>
                                          </p:stCondLst>
                                        </p:cTn>
                                        <p:tgtEl>
                                          <p:spTgt spid="15"/>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7"/>
                                        </p:tgtEl>
                                      </p:cBhvr>
                                    </p:animEffect>
                                    <p:set>
                                      <p:cBhvr>
                                        <p:cTn id="77" dur="1" fill="hold">
                                          <p:stCondLst>
                                            <p:cond delay="499"/>
                                          </p:stCondLst>
                                        </p:cTn>
                                        <p:tgtEl>
                                          <p:spTgt spid="17"/>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16"/>
                                        </p:tgtEl>
                                      </p:cBhvr>
                                    </p:animEffect>
                                    <p:set>
                                      <p:cBhvr>
                                        <p:cTn id="80"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P spid="9" grpId="1" animBg="1"/>
      <p:bldP spid="10" grpId="0" animBg="1"/>
      <p:bldP spid="10" grpId="1" animBg="1"/>
      <p:bldP spid="11" grpId="0" animBg="1"/>
      <p:bldP spid="11"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sz="1600">
                <a:solidFill>
                  <a:schemeClr val="bg1"/>
                </a:solidFill>
                <a:effectLst>
                  <a:outerShdw blurRad="38100" dist="38100" dir="2700000" algn="tl">
                    <a:srgbClr val="000000">
                      <a:alpha val="43137"/>
                    </a:srgbClr>
                  </a:outerShdw>
                </a:effectLst>
              </a:rPr>
              <a:t>1</a:t>
            </a:r>
            <a:r>
              <a:rPr lang="vi-VN" sz="1600">
                <a:solidFill>
                  <a:schemeClr val="bg1"/>
                </a:solidFill>
                <a:effectLst>
                  <a:outerShdw blurRad="38100" dist="38100" dir="2700000" algn="tl">
                    <a:srgbClr val="000000">
                      <a:alpha val="43137"/>
                    </a:srgbClr>
                  </a:outerShdw>
                </a:effectLst>
              </a:rPr>
              <a:t>. Tính tất yếu của liên minh giai cấp, tầng lớp trong thời kỳ quá độ lên chủ nghĩa xã hội</a:t>
            </a:r>
          </a:p>
        </p:txBody>
      </p:sp>
      <p:sp>
        <p:nvSpPr>
          <p:cNvPr id="12" name="Google Shape;171;p27">
            <a:extLst>
              <a:ext uri="{FF2B5EF4-FFF2-40B4-BE49-F238E27FC236}">
                <a16:creationId xmlns:a16="http://schemas.microsoft.com/office/drawing/2014/main" id="{411E79EA-65A3-BEF6-D35E-C946332BECF6}"/>
              </a:ext>
            </a:extLst>
          </p:cNvPr>
          <p:cNvSpPr/>
          <p:nvPr/>
        </p:nvSpPr>
        <p:spPr>
          <a:xfrm>
            <a:off x="2308936" y="1679713"/>
            <a:ext cx="1828800" cy="457200"/>
          </a:xfrm>
          <a:prstGeom prst="roundRect">
            <a:avLst>
              <a:gd name="adj" fmla="val 50000"/>
            </a:avLst>
          </a:prstGeom>
          <a:solidFill>
            <a:srgbClr val="1A80F9"/>
          </a:solidFill>
          <a:ln>
            <a:noFill/>
          </a:ln>
        </p:spPr>
        <p:txBody>
          <a:bodyPr spcFirstLastPara="1" wrap="square" lIns="91425" tIns="91425" rIns="91425" bIns="91425" anchor="ctr" anchorCtr="0">
            <a:noAutofit/>
          </a:bodyPr>
          <a:lstStyle/>
          <a:p>
            <a:pPr lvl="0" algn="ctr"/>
            <a:r>
              <a:rPr lang="en-US" sz="1300">
                <a:solidFill>
                  <a:schemeClr val="lt1"/>
                </a:solidFill>
                <a:latin typeface="Open Sans Light"/>
                <a:ea typeface="Open Sans Light"/>
                <a:cs typeface="Open Sans Light"/>
                <a:sym typeface="Open Sans Light"/>
              </a:rPr>
              <a:t>Giai cấp công nhân</a:t>
            </a:r>
            <a:endParaRPr lang="vi-VN" sz="1300">
              <a:solidFill>
                <a:schemeClr val="lt1"/>
              </a:solidFill>
              <a:latin typeface="Open Sans Light"/>
              <a:ea typeface="Open Sans Light"/>
              <a:cs typeface="Open Sans Light"/>
              <a:sym typeface="Open Sans Light"/>
            </a:endParaRPr>
          </a:p>
        </p:txBody>
      </p:sp>
      <p:sp>
        <p:nvSpPr>
          <p:cNvPr id="14" name="Google Shape;171;p27">
            <a:extLst>
              <a:ext uri="{FF2B5EF4-FFF2-40B4-BE49-F238E27FC236}">
                <a16:creationId xmlns:a16="http://schemas.microsoft.com/office/drawing/2014/main" id="{2B932633-EB9D-2EE3-BDB6-E59761CD6BC8}"/>
              </a:ext>
            </a:extLst>
          </p:cNvPr>
          <p:cNvSpPr/>
          <p:nvPr/>
        </p:nvSpPr>
        <p:spPr>
          <a:xfrm>
            <a:off x="2308936" y="2343150"/>
            <a:ext cx="1828800" cy="457200"/>
          </a:xfrm>
          <a:prstGeom prst="roundRect">
            <a:avLst>
              <a:gd name="adj" fmla="val 50000"/>
            </a:avLst>
          </a:prstGeom>
          <a:solidFill>
            <a:srgbClr val="1A80F9"/>
          </a:solidFill>
          <a:ln>
            <a:noFill/>
          </a:ln>
        </p:spPr>
        <p:txBody>
          <a:bodyPr spcFirstLastPara="1" wrap="square" lIns="91425" tIns="91425" rIns="91425" bIns="91425" anchor="ctr" anchorCtr="0">
            <a:noAutofit/>
          </a:bodyPr>
          <a:lstStyle/>
          <a:p>
            <a:pPr lvl="0" algn="ctr"/>
            <a:r>
              <a:rPr lang="en-US" sz="1300">
                <a:solidFill>
                  <a:schemeClr val="lt1"/>
                </a:solidFill>
                <a:latin typeface="Open Sans Light"/>
                <a:ea typeface="Open Sans Light"/>
                <a:cs typeface="Open Sans Light"/>
                <a:sym typeface="Open Sans Light"/>
              </a:rPr>
              <a:t>Giai cấp nông nhân</a:t>
            </a:r>
            <a:endParaRPr lang="vi-VN" sz="1300">
              <a:solidFill>
                <a:schemeClr val="lt1"/>
              </a:solidFill>
              <a:latin typeface="Open Sans Light"/>
              <a:ea typeface="Open Sans Light"/>
              <a:cs typeface="Open Sans Light"/>
              <a:sym typeface="Open Sans Light"/>
            </a:endParaRPr>
          </a:p>
        </p:txBody>
      </p:sp>
      <p:sp>
        <p:nvSpPr>
          <p:cNvPr id="15" name="Google Shape;171;p27">
            <a:extLst>
              <a:ext uri="{FF2B5EF4-FFF2-40B4-BE49-F238E27FC236}">
                <a16:creationId xmlns:a16="http://schemas.microsoft.com/office/drawing/2014/main" id="{379F032C-5D12-9797-C6B2-3BEDB36DA6A0}"/>
              </a:ext>
            </a:extLst>
          </p:cNvPr>
          <p:cNvSpPr/>
          <p:nvPr/>
        </p:nvSpPr>
        <p:spPr>
          <a:xfrm>
            <a:off x="2308936" y="3006587"/>
            <a:ext cx="1828800" cy="457200"/>
          </a:xfrm>
          <a:prstGeom prst="roundRect">
            <a:avLst>
              <a:gd name="adj" fmla="val 50000"/>
            </a:avLst>
          </a:prstGeom>
          <a:solidFill>
            <a:srgbClr val="1A80F9"/>
          </a:solidFill>
          <a:ln>
            <a:noFill/>
          </a:ln>
        </p:spPr>
        <p:txBody>
          <a:bodyPr spcFirstLastPara="1" wrap="square" lIns="91425" tIns="91425" rIns="91425" bIns="91425" anchor="ctr" anchorCtr="0">
            <a:noAutofit/>
          </a:bodyPr>
          <a:lstStyle/>
          <a:p>
            <a:pPr lvl="0" algn="ctr"/>
            <a:r>
              <a:rPr lang="en-US" sz="1300">
                <a:solidFill>
                  <a:schemeClr val="lt1"/>
                </a:solidFill>
                <a:latin typeface="Open Sans Light"/>
                <a:ea typeface="Open Sans Light"/>
                <a:cs typeface="Open Sans Light"/>
                <a:sym typeface="Open Sans Light"/>
              </a:rPr>
              <a:t>Tấng lớp tri thức</a:t>
            </a:r>
            <a:endParaRPr lang="vi-VN" sz="1300">
              <a:solidFill>
                <a:schemeClr val="lt1"/>
              </a:solidFill>
              <a:latin typeface="Open Sans Light"/>
              <a:ea typeface="Open Sans Light"/>
              <a:cs typeface="Open Sans Light"/>
              <a:sym typeface="Open Sans Light"/>
            </a:endParaRPr>
          </a:p>
        </p:txBody>
      </p:sp>
      <p:sp>
        <p:nvSpPr>
          <p:cNvPr id="4" name="Oval 3">
            <a:extLst>
              <a:ext uri="{FF2B5EF4-FFF2-40B4-BE49-F238E27FC236}">
                <a16:creationId xmlns:a16="http://schemas.microsoft.com/office/drawing/2014/main" id="{DFDCB912-96AB-D647-9015-842BD7BDE2A2}"/>
              </a:ext>
            </a:extLst>
          </p:cNvPr>
          <p:cNvSpPr/>
          <p:nvPr/>
        </p:nvSpPr>
        <p:spPr>
          <a:xfrm>
            <a:off x="5095716" y="1433913"/>
            <a:ext cx="1739348" cy="948800"/>
          </a:xfrm>
          <a:prstGeom prst="ellipse">
            <a:avLst/>
          </a:prstGeom>
          <a:solidFill>
            <a:srgbClr val="081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latin typeface="Open Sans Light"/>
                <a:ea typeface="Open Sans Light"/>
                <a:cs typeface="Open Sans Light"/>
              </a:rPr>
              <a:t>Khác biệt</a:t>
            </a:r>
          </a:p>
        </p:txBody>
      </p:sp>
      <p:sp>
        <p:nvSpPr>
          <p:cNvPr id="17" name="Oval 16">
            <a:extLst>
              <a:ext uri="{FF2B5EF4-FFF2-40B4-BE49-F238E27FC236}">
                <a16:creationId xmlns:a16="http://schemas.microsoft.com/office/drawing/2014/main" id="{50D7FFFC-72B4-CBF2-A3F1-32165FEC5973}"/>
              </a:ext>
            </a:extLst>
          </p:cNvPr>
          <p:cNvSpPr/>
          <p:nvPr/>
        </p:nvSpPr>
        <p:spPr>
          <a:xfrm>
            <a:off x="5095716" y="2760787"/>
            <a:ext cx="1739348" cy="948800"/>
          </a:xfrm>
          <a:prstGeom prst="ellipse">
            <a:avLst/>
          </a:prstGeom>
          <a:solidFill>
            <a:srgbClr val="081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latin typeface="Open Sans Light"/>
                <a:ea typeface="Open Sans Light"/>
                <a:cs typeface="Open Sans Light"/>
              </a:rPr>
              <a:t>Thống nhất</a:t>
            </a:r>
          </a:p>
        </p:txBody>
      </p:sp>
      <p:cxnSp>
        <p:nvCxnSpPr>
          <p:cNvPr id="18" name="Straight Arrow Connector 17">
            <a:extLst>
              <a:ext uri="{FF2B5EF4-FFF2-40B4-BE49-F238E27FC236}">
                <a16:creationId xmlns:a16="http://schemas.microsoft.com/office/drawing/2014/main" id="{D34C91EC-083C-1C35-078B-8A87394E0288}"/>
              </a:ext>
            </a:extLst>
          </p:cNvPr>
          <p:cNvCxnSpPr>
            <a:stCxn id="12" idx="3"/>
            <a:endCxn id="4" idx="2"/>
          </p:cNvCxnSpPr>
          <p:nvPr/>
        </p:nvCxnSpPr>
        <p:spPr>
          <a:xfrm>
            <a:off x="4137736" y="1908313"/>
            <a:ext cx="957980" cy="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19" name="Straight Arrow Connector 18">
            <a:extLst>
              <a:ext uri="{FF2B5EF4-FFF2-40B4-BE49-F238E27FC236}">
                <a16:creationId xmlns:a16="http://schemas.microsoft.com/office/drawing/2014/main" id="{4055CA16-77A8-1AF9-6038-6C24103B601C}"/>
              </a:ext>
            </a:extLst>
          </p:cNvPr>
          <p:cNvCxnSpPr>
            <a:cxnSpLocks/>
            <a:stCxn id="14" idx="3"/>
          </p:cNvCxnSpPr>
          <p:nvPr/>
        </p:nvCxnSpPr>
        <p:spPr>
          <a:xfrm flipV="1">
            <a:off x="4137736" y="2066925"/>
            <a:ext cx="1005764" cy="504825"/>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E31B1B36-05AA-07C1-D419-17145C39CE54}"/>
              </a:ext>
            </a:extLst>
          </p:cNvPr>
          <p:cNvCxnSpPr>
            <a:cxnSpLocks/>
            <a:stCxn id="15" idx="3"/>
            <a:endCxn id="4" idx="3"/>
          </p:cNvCxnSpPr>
          <p:nvPr/>
        </p:nvCxnSpPr>
        <p:spPr>
          <a:xfrm flipV="1">
            <a:off x="4137736" y="2243764"/>
            <a:ext cx="1212702" cy="991423"/>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29" name="Straight Arrow Connector 28">
            <a:extLst>
              <a:ext uri="{FF2B5EF4-FFF2-40B4-BE49-F238E27FC236}">
                <a16:creationId xmlns:a16="http://schemas.microsoft.com/office/drawing/2014/main" id="{CA2E3ADB-39E4-F4B9-8E74-C30017B3CBEE}"/>
              </a:ext>
            </a:extLst>
          </p:cNvPr>
          <p:cNvCxnSpPr>
            <a:cxnSpLocks/>
            <a:stCxn id="12" idx="3"/>
            <a:endCxn id="17" idx="1"/>
          </p:cNvCxnSpPr>
          <p:nvPr/>
        </p:nvCxnSpPr>
        <p:spPr>
          <a:xfrm>
            <a:off x="4137736" y="1908313"/>
            <a:ext cx="1212702" cy="991423"/>
          </a:xfrm>
          <a:prstGeom prst="straightConnector1">
            <a:avLst/>
          </a:prstGeom>
          <a:ln w="19050">
            <a:solidFill>
              <a:srgbClr val="08153D"/>
            </a:solidFill>
            <a:tailEnd type="triangle"/>
          </a:ln>
        </p:spPr>
        <p:style>
          <a:lnRef idx="1">
            <a:schemeClr val="accent3"/>
          </a:lnRef>
          <a:fillRef idx="0">
            <a:schemeClr val="accent3"/>
          </a:fillRef>
          <a:effectRef idx="0">
            <a:schemeClr val="accent3"/>
          </a:effectRef>
          <a:fontRef idx="minor">
            <a:schemeClr val="tx1"/>
          </a:fontRef>
        </p:style>
      </p:cxnSp>
      <p:cxnSp>
        <p:nvCxnSpPr>
          <p:cNvPr id="32" name="Straight Arrow Connector 31">
            <a:extLst>
              <a:ext uri="{FF2B5EF4-FFF2-40B4-BE49-F238E27FC236}">
                <a16:creationId xmlns:a16="http://schemas.microsoft.com/office/drawing/2014/main" id="{27982381-7D07-738D-A4DA-71417B34EBCB}"/>
              </a:ext>
            </a:extLst>
          </p:cNvPr>
          <p:cNvCxnSpPr>
            <a:cxnSpLocks/>
            <a:stCxn id="14" idx="3"/>
          </p:cNvCxnSpPr>
          <p:nvPr/>
        </p:nvCxnSpPr>
        <p:spPr>
          <a:xfrm>
            <a:off x="4137736" y="2571750"/>
            <a:ext cx="1005764" cy="488950"/>
          </a:xfrm>
          <a:prstGeom prst="straightConnector1">
            <a:avLst/>
          </a:prstGeom>
          <a:ln w="19050">
            <a:solidFill>
              <a:srgbClr val="08153D"/>
            </a:solidFill>
            <a:tailEnd type="triangle"/>
          </a:ln>
        </p:spPr>
        <p:style>
          <a:lnRef idx="1">
            <a:schemeClr val="accent3"/>
          </a:lnRef>
          <a:fillRef idx="0">
            <a:schemeClr val="accent3"/>
          </a:fillRef>
          <a:effectRef idx="0">
            <a:schemeClr val="accent3"/>
          </a:effectRef>
          <a:fontRef idx="minor">
            <a:schemeClr val="tx1"/>
          </a:fontRef>
        </p:style>
      </p:cxnSp>
      <p:cxnSp>
        <p:nvCxnSpPr>
          <p:cNvPr id="36" name="Straight Arrow Connector 35">
            <a:extLst>
              <a:ext uri="{FF2B5EF4-FFF2-40B4-BE49-F238E27FC236}">
                <a16:creationId xmlns:a16="http://schemas.microsoft.com/office/drawing/2014/main" id="{4B12AF2D-D2E9-57C1-54C7-8C911347A282}"/>
              </a:ext>
            </a:extLst>
          </p:cNvPr>
          <p:cNvCxnSpPr>
            <a:cxnSpLocks/>
            <a:stCxn id="15" idx="3"/>
            <a:endCxn id="17" idx="2"/>
          </p:cNvCxnSpPr>
          <p:nvPr/>
        </p:nvCxnSpPr>
        <p:spPr>
          <a:xfrm>
            <a:off x="4137736" y="3235187"/>
            <a:ext cx="957980" cy="0"/>
          </a:xfrm>
          <a:prstGeom prst="straightConnector1">
            <a:avLst/>
          </a:prstGeom>
          <a:ln w="19050">
            <a:solidFill>
              <a:srgbClr val="08153D"/>
            </a:solidFill>
            <a:tailEnd type="triangle"/>
          </a:ln>
        </p:spPr>
        <p:style>
          <a:lnRef idx="1">
            <a:schemeClr val="accent3"/>
          </a:lnRef>
          <a:fillRef idx="0">
            <a:schemeClr val="accent3"/>
          </a:fillRef>
          <a:effectRef idx="0">
            <a:schemeClr val="accent3"/>
          </a:effectRef>
          <a:fontRef idx="minor">
            <a:schemeClr val="tx1"/>
          </a:fontRef>
        </p:style>
      </p:cxnSp>
      <p:sp>
        <p:nvSpPr>
          <p:cNvPr id="39" name="Google Shape;84;p17">
            <a:extLst>
              <a:ext uri="{FF2B5EF4-FFF2-40B4-BE49-F238E27FC236}">
                <a16:creationId xmlns:a16="http://schemas.microsoft.com/office/drawing/2014/main" id="{9D3533F4-F4F1-AC35-BAF6-8D8455696232}"/>
              </a:ext>
            </a:extLst>
          </p:cNvPr>
          <p:cNvSpPr txBox="1">
            <a:spLocks noGrp="1"/>
          </p:cNvSpPr>
          <p:nvPr>
            <p:ph type="body" idx="1"/>
          </p:nvPr>
        </p:nvSpPr>
        <p:spPr>
          <a:xfrm>
            <a:off x="890700" y="755650"/>
            <a:ext cx="7362600" cy="365760"/>
          </a:xfrm>
          <a:prstGeom prst="rect">
            <a:avLst/>
          </a:prstGeom>
        </p:spPr>
        <p:txBody>
          <a:bodyPr spcFirstLastPara="1" wrap="square" lIns="0" tIns="0" rIns="0" bIns="0" anchor="t" anchorCtr="0">
            <a:noAutofit/>
          </a:bodyPr>
          <a:lstStyle/>
          <a:p>
            <a:pPr marL="0" lvl="0" indent="0">
              <a:buClr>
                <a:schemeClr val="dk1"/>
              </a:buClr>
              <a:buSzPts val="1100"/>
              <a:buNone/>
            </a:pPr>
            <a:r>
              <a:rPr lang="vi-VN" b="1"/>
              <a:t>Xét từ góc độ kinh tế </a:t>
            </a:r>
          </a:p>
        </p:txBody>
      </p:sp>
    </p:spTree>
    <p:extLst>
      <p:ext uri="{BB962C8B-B14F-4D97-AF65-F5344CB8AC3E}">
        <p14:creationId xmlns:p14="http://schemas.microsoft.com/office/powerpoint/2010/main" val="36313338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calcmode="lin" valueType="num">
                                      <p:cBhvr>
                                        <p:cTn id="14" dur="500" fill="hold"/>
                                        <p:tgtEl>
                                          <p:spTgt spid="14"/>
                                        </p:tgtEl>
                                        <p:attrNameLst>
                                          <p:attrName>ppt_x</p:attrName>
                                        </p:attrNameLst>
                                      </p:cBhvr>
                                      <p:tavLst>
                                        <p:tav tm="0">
                                          <p:val>
                                            <p:strVal val="#ppt_x"/>
                                          </p:val>
                                        </p:tav>
                                        <p:tav tm="100000">
                                          <p:val>
                                            <p:strVal val="#ppt_x"/>
                                          </p:val>
                                        </p:tav>
                                      </p:tavLst>
                                    </p:anim>
                                    <p:anim calcmode="lin" valueType="num">
                                      <p:cBhvr>
                                        <p:cTn id="15" dur="5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anim calcmode="lin" valueType="num">
                                      <p:cBhvr>
                                        <p:cTn id="26" dur="500" fill="hold"/>
                                        <p:tgtEl>
                                          <p:spTgt spid="4"/>
                                        </p:tgtEl>
                                        <p:attrNameLst>
                                          <p:attrName>ppt_x</p:attrName>
                                        </p:attrNameLst>
                                      </p:cBhvr>
                                      <p:tavLst>
                                        <p:tav tm="0">
                                          <p:val>
                                            <p:strVal val="#ppt_x"/>
                                          </p:val>
                                        </p:tav>
                                        <p:tav tm="100000">
                                          <p:val>
                                            <p:strVal val="#ppt_x"/>
                                          </p:val>
                                        </p:tav>
                                      </p:tavLst>
                                    </p:anim>
                                    <p:anim calcmode="lin" valueType="num">
                                      <p:cBhvr>
                                        <p:cTn id="27" dur="5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par>
                                <p:cTn id="32" presetID="22" presetClass="entr" presetSubtype="8"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par>
                                <p:cTn id="35" presetID="22" presetClass="entr" presetSubtype="8"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anim calcmode="lin" valueType="num">
                                      <p:cBhvr>
                                        <p:cTn id="43" dur="500" fill="hold"/>
                                        <p:tgtEl>
                                          <p:spTgt spid="17"/>
                                        </p:tgtEl>
                                        <p:attrNameLst>
                                          <p:attrName>ppt_x</p:attrName>
                                        </p:attrNameLst>
                                      </p:cBhvr>
                                      <p:tavLst>
                                        <p:tav tm="0">
                                          <p:val>
                                            <p:strVal val="#ppt_x"/>
                                          </p:val>
                                        </p:tav>
                                        <p:tav tm="100000">
                                          <p:val>
                                            <p:strVal val="#ppt_x"/>
                                          </p:val>
                                        </p:tav>
                                      </p:tavLst>
                                    </p:anim>
                                    <p:anim calcmode="lin" valueType="num">
                                      <p:cBhvr>
                                        <p:cTn id="44" dur="500" fill="hold"/>
                                        <p:tgtEl>
                                          <p:spTgt spid="17"/>
                                        </p:tgtEl>
                                        <p:attrNameLst>
                                          <p:attrName>ppt_y</p:attrName>
                                        </p:attrNameLst>
                                      </p:cBhvr>
                                      <p:tavLst>
                                        <p:tav tm="0">
                                          <p:val>
                                            <p:strVal val="#ppt_y+.1"/>
                                          </p:val>
                                        </p:tav>
                                        <p:tav tm="100000">
                                          <p:val>
                                            <p:strVal val="#ppt_y"/>
                                          </p:val>
                                        </p:tav>
                                      </p:tavLst>
                                    </p:anim>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left)">
                                      <p:cBhvr>
                                        <p:cTn id="48" dur="500"/>
                                        <p:tgtEl>
                                          <p:spTgt spid="29"/>
                                        </p:tgtEl>
                                      </p:cBhvr>
                                    </p:animEffect>
                                  </p:childTnLst>
                                </p:cTn>
                              </p:par>
                              <p:par>
                                <p:cTn id="49" presetID="22" presetClass="entr" presetSubtype="8"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left)">
                                      <p:cBhvr>
                                        <p:cTn id="51" dur="500"/>
                                        <p:tgtEl>
                                          <p:spTgt spid="32"/>
                                        </p:tgtEl>
                                      </p:cBhvr>
                                    </p:animEffect>
                                  </p:childTnLst>
                                </p:cTn>
                              </p:par>
                              <p:par>
                                <p:cTn id="52" presetID="22" presetClass="entr" presetSubtype="8"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left)">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4"/>
                                        </p:tgtEl>
                                      </p:cBhvr>
                                    </p:animEffect>
                                    <p:set>
                                      <p:cBhvr>
                                        <p:cTn id="62" dur="1" fill="hold">
                                          <p:stCondLst>
                                            <p:cond delay="499"/>
                                          </p:stCondLst>
                                        </p:cTn>
                                        <p:tgtEl>
                                          <p:spTgt spid="14"/>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5"/>
                                        </p:tgtEl>
                                      </p:cBhvr>
                                    </p:animEffect>
                                    <p:set>
                                      <p:cBhvr>
                                        <p:cTn id="65" dur="1" fill="hold">
                                          <p:stCondLst>
                                            <p:cond delay="499"/>
                                          </p:stCondLst>
                                        </p:cTn>
                                        <p:tgtEl>
                                          <p:spTgt spid="15"/>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4"/>
                                        </p:tgtEl>
                                      </p:cBhvr>
                                    </p:animEffect>
                                    <p:set>
                                      <p:cBhvr>
                                        <p:cTn id="68" dur="1" fill="hold">
                                          <p:stCondLst>
                                            <p:cond delay="499"/>
                                          </p:stCondLst>
                                        </p:cTn>
                                        <p:tgtEl>
                                          <p:spTgt spid="4"/>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8"/>
                                        </p:tgtEl>
                                      </p:cBhvr>
                                    </p:animEffect>
                                    <p:set>
                                      <p:cBhvr>
                                        <p:cTn id="71" dur="1" fill="hold">
                                          <p:stCondLst>
                                            <p:cond delay="499"/>
                                          </p:stCondLst>
                                        </p:cTn>
                                        <p:tgtEl>
                                          <p:spTgt spid="18"/>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22"/>
                                        </p:tgtEl>
                                      </p:cBhvr>
                                    </p:animEffect>
                                    <p:set>
                                      <p:cBhvr>
                                        <p:cTn id="77" dur="1" fill="hold">
                                          <p:stCondLst>
                                            <p:cond delay="499"/>
                                          </p:stCondLst>
                                        </p:cTn>
                                        <p:tgtEl>
                                          <p:spTgt spid="22"/>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17"/>
                                        </p:tgtEl>
                                      </p:cBhvr>
                                    </p:animEffect>
                                    <p:set>
                                      <p:cBhvr>
                                        <p:cTn id="80" dur="1" fill="hold">
                                          <p:stCondLst>
                                            <p:cond delay="499"/>
                                          </p:stCondLst>
                                        </p:cTn>
                                        <p:tgtEl>
                                          <p:spTgt spid="17"/>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29"/>
                                        </p:tgtEl>
                                      </p:cBhvr>
                                    </p:animEffect>
                                    <p:set>
                                      <p:cBhvr>
                                        <p:cTn id="83" dur="1" fill="hold">
                                          <p:stCondLst>
                                            <p:cond delay="499"/>
                                          </p:stCondLst>
                                        </p:cTn>
                                        <p:tgtEl>
                                          <p:spTgt spid="29"/>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32"/>
                                        </p:tgtEl>
                                      </p:cBhvr>
                                    </p:animEffect>
                                    <p:set>
                                      <p:cBhvr>
                                        <p:cTn id="86" dur="1" fill="hold">
                                          <p:stCondLst>
                                            <p:cond delay="499"/>
                                          </p:stCondLst>
                                        </p:cTn>
                                        <p:tgtEl>
                                          <p:spTgt spid="32"/>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36"/>
                                        </p:tgtEl>
                                      </p:cBhvr>
                                    </p:animEffect>
                                    <p:set>
                                      <p:cBhvr>
                                        <p:cTn id="89"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15" grpId="0" animBg="1"/>
      <p:bldP spid="15" grpId="1" animBg="1"/>
      <p:bldP spid="4" grpId="0" animBg="1"/>
      <p:bldP spid="4" grpId="1" animBg="1"/>
      <p:bldP spid="17" grpId="0" animBg="1"/>
      <p:bldP spid="17"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sz="1600">
                <a:solidFill>
                  <a:schemeClr val="bg1"/>
                </a:solidFill>
                <a:effectLst>
                  <a:outerShdw blurRad="38100" dist="38100" dir="2700000" algn="tl">
                    <a:srgbClr val="000000">
                      <a:alpha val="43137"/>
                    </a:srgbClr>
                  </a:outerShdw>
                </a:effectLst>
              </a:rPr>
              <a:t>1</a:t>
            </a:r>
            <a:r>
              <a:rPr lang="vi-VN" sz="1600">
                <a:solidFill>
                  <a:schemeClr val="bg1"/>
                </a:solidFill>
                <a:effectLst>
                  <a:outerShdw blurRad="38100" dist="38100" dir="2700000" algn="tl">
                    <a:srgbClr val="000000">
                      <a:alpha val="43137"/>
                    </a:srgbClr>
                  </a:outerShdw>
                </a:effectLst>
              </a:rPr>
              <a:t>. Tính tất yếu của liên minh giai cấp, tầng lớp trong thời kỳ quá độ lên chủ nghĩa xã hội</a:t>
            </a:r>
          </a:p>
        </p:txBody>
      </p:sp>
      <p:sp>
        <p:nvSpPr>
          <p:cNvPr id="39" name="Google Shape;84;p17">
            <a:extLst>
              <a:ext uri="{FF2B5EF4-FFF2-40B4-BE49-F238E27FC236}">
                <a16:creationId xmlns:a16="http://schemas.microsoft.com/office/drawing/2014/main" id="{9D3533F4-F4F1-AC35-BAF6-8D8455696232}"/>
              </a:ext>
            </a:extLst>
          </p:cNvPr>
          <p:cNvSpPr txBox="1">
            <a:spLocks noGrp="1"/>
          </p:cNvSpPr>
          <p:nvPr>
            <p:ph type="body" idx="1"/>
          </p:nvPr>
        </p:nvSpPr>
        <p:spPr>
          <a:xfrm>
            <a:off x="890700" y="755650"/>
            <a:ext cx="7362600" cy="365760"/>
          </a:xfrm>
          <a:prstGeom prst="rect">
            <a:avLst/>
          </a:prstGeom>
        </p:spPr>
        <p:txBody>
          <a:bodyPr spcFirstLastPara="1" wrap="square" lIns="0" tIns="0" rIns="0" bIns="0" anchor="t" anchorCtr="0">
            <a:noAutofit/>
          </a:bodyPr>
          <a:lstStyle/>
          <a:p>
            <a:pPr marL="0" lvl="0" indent="0">
              <a:buClr>
                <a:schemeClr val="dk1"/>
              </a:buClr>
              <a:buSzPts val="1100"/>
              <a:buNone/>
            </a:pPr>
            <a:r>
              <a:rPr lang="vi-VN" b="1"/>
              <a:t>Xét từ góc độ kinh tế </a:t>
            </a:r>
          </a:p>
        </p:txBody>
      </p:sp>
      <p:sp>
        <p:nvSpPr>
          <p:cNvPr id="12" name="Google Shape;171;p27">
            <a:extLst>
              <a:ext uri="{FF2B5EF4-FFF2-40B4-BE49-F238E27FC236}">
                <a16:creationId xmlns:a16="http://schemas.microsoft.com/office/drawing/2014/main" id="{411E79EA-65A3-BEF6-D35E-C946332BECF6}"/>
              </a:ext>
            </a:extLst>
          </p:cNvPr>
          <p:cNvSpPr/>
          <p:nvPr/>
        </p:nvSpPr>
        <p:spPr>
          <a:xfrm>
            <a:off x="1259105" y="1657350"/>
            <a:ext cx="2743200" cy="914400"/>
          </a:xfrm>
          <a:prstGeom prst="roundRect">
            <a:avLst>
              <a:gd name="adj" fmla="val 50000"/>
            </a:avLst>
          </a:prstGeom>
          <a:solidFill>
            <a:srgbClr val="1A80F9"/>
          </a:solidFill>
          <a:ln>
            <a:noFill/>
          </a:ln>
        </p:spPr>
        <p:txBody>
          <a:bodyPr spcFirstLastPara="1" wrap="square" lIns="91425" tIns="91425" rIns="91425" bIns="91425" anchor="ctr" anchorCtr="0">
            <a:noAutofit/>
          </a:bodyPr>
          <a:lstStyle/>
          <a:p>
            <a:pPr lvl="0" algn="ctr"/>
            <a:r>
              <a:rPr lang="en-US" sz="2000">
                <a:solidFill>
                  <a:schemeClr val="lt1"/>
                </a:solidFill>
                <a:latin typeface="Open Sans Light"/>
                <a:ea typeface="Open Sans Light"/>
                <a:cs typeface="Open Sans Light"/>
                <a:sym typeface="Open Sans Light"/>
              </a:rPr>
              <a:t>Nông nghiệp</a:t>
            </a:r>
            <a:endParaRPr lang="vi-VN" sz="2000">
              <a:solidFill>
                <a:schemeClr val="lt1"/>
              </a:solidFill>
              <a:latin typeface="Open Sans Light"/>
              <a:ea typeface="Open Sans Light"/>
              <a:cs typeface="Open Sans Light"/>
              <a:sym typeface="Open Sans Light"/>
            </a:endParaRPr>
          </a:p>
        </p:txBody>
      </p:sp>
      <p:sp>
        <p:nvSpPr>
          <p:cNvPr id="14" name="Google Shape;171;p27">
            <a:extLst>
              <a:ext uri="{FF2B5EF4-FFF2-40B4-BE49-F238E27FC236}">
                <a16:creationId xmlns:a16="http://schemas.microsoft.com/office/drawing/2014/main" id="{2B932633-EB9D-2EE3-BDB6-E59761CD6BC8}"/>
              </a:ext>
            </a:extLst>
          </p:cNvPr>
          <p:cNvSpPr/>
          <p:nvPr/>
        </p:nvSpPr>
        <p:spPr>
          <a:xfrm>
            <a:off x="5141695" y="1657350"/>
            <a:ext cx="2743200" cy="914400"/>
          </a:xfrm>
          <a:prstGeom prst="roundRect">
            <a:avLst>
              <a:gd name="adj" fmla="val 50000"/>
            </a:avLst>
          </a:prstGeom>
          <a:solidFill>
            <a:srgbClr val="1A80F9"/>
          </a:solidFill>
          <a:ln>
            <a:noFill/>
          </a:ln>
        </p:spPr>
        <p:txBody>
          <a:bodyPr spcFirstLastPara="1" wrap="square" lIns="91425" tIns="91425" rIns="91425" bIns="91425" anchor="ctr" anchorCtr="0">
            <a:noAutofit/>
          </a:bodyPr>
          <a:lstStyle/>
          <a:p>
            <a:pPr lvl="0" algn="ctr"/>
            <a:r>
              <a:rPr lang="en-US" sz="2000">
                <a:solidFill>
                  <a:schemeClr val="lt1"/>
                </a:solidFill>
                <a:latin typeface="Open Sans Light"/>
                <a:ea typeface="Open Sans Light"/>
                <a:cs typeface="Open Sans Light"/>
                <a:sym typeface="Open Sans Light"/>
              </a:rPr>
              <a:t>Công nghiệp</a:t>
            </a:r>
            <a:endParaRPr lang="vi-VN" sz="2000">
              <a:solidFill>
                <a:schemeClr val="lt1"/>
              </a:solidFill>
              <a:latin typeface="Open Sans Light"/>
              <a:ea typeface="Open Sans Light"/>
              <a:cs typeface="Open Sans Light"/>
              <a:sym typeface="Open Sans Light"/>
            </a:endParaRPr>
          </a:p>
        </p:txBody>
      </p:sp>
      <p:sp>
        <p:nvSpPr>
          <p:cNvPr id="15" name="Google Shape;171;p27">
            <a:extLst>
              <a:ext uri="{FF2B5EF4-FFF2-40B4-BE49-F238E27FC236}">
                <a16:creationId xmlns:a16="http://schemas.microsoft.com/office/drawing/2014/main" id="{379F032C-5D12-9797-C6B2-3BEDB36DA6A0}"/>
              </a:ext>
            </a:extLst>
          </p:cNvPr>
          <p:cNvSpPr/>
          <p:nvPr/>
        </p:nvSpPr>
        <p:spPr>
          <a:xfrm>
            <a:off x="3200399" y="3006587"/>
            <a:ext cx="2743200" cy="914400"/>
          </a:xfrm>
          <a:prstGeom prst="roundRect">
            <a:avLst>
              <a:gd name="adj" fmla="val 50000"/>
            </a:avLst>
          </a:prstGeom>
          <a:solidFill>
            <a:srgbClr val="1A80F9"/>
          </a:solidFill>
          <a:ln>
            <a:noFill/>
          </a:ln>
        </p:spPr>
        <p:txBody>
          <a:bodyPr spcFirstLastPara="1" wrap="square" lIns="91425" tIns="91425" rIns="91425" bIns="91425" anchor="ctr" anchorCtr="0">
            <a:noAutofit/>
          </a:bodyPr>
          <a:lstStyle/>
          <a:p>
            <a:pPr lvl="0" algn="ctr"/>
            <a:r>
              <a:rPr lang="en-US" sz="2000">
                <a:solidFill>
                  <a:schemeClr val="lt1"/>
                </a:solidFill>
                <a:latin typeface="Open Sans Light"/>
                <a:ea typeface="Open Sans Light"/>
                <a:cs typeface="Open Sans Light"/>
                <a:sym typeface="Open Sans Light"/>
              </a:rPr>
              <a:t>Khoa học kỹ thuật</a:t>
            </a:r>
            <a:endParaRPr lang="vi-VN" sz="2000">
              <a:solidFill>
                <a:schemeClr val="lt1"/>
              </a:solidFill>
              <a:latin typeface="Open Sans Light"/>
              <a:ea typeface="Open Sans Light"/>
              <a:cs typeface="Open Sans Light"/>
              <a:sym typeface="Open Sans Light"/>
            </a:endParaRPr>
          </a:p>
        </p:txBody>
      </p:sp>
      <p:cxnSp>
        <p:nvCxnSpPr>
          <p:cNvPr id="3" name="Straight Arrow Connector 2">
            <a:extLst>
              <a:ext uri="{FF2B5EF4-FFF2-40B4-BE49-F238E27FC236}">
                <a16:creationId xmlns:a16="http://schemas.microsoft.com/office/drawing/2014/main" id="{CD7B6474-F729-0267-1698-84A61CF72C20}"/>
              </a:ext>
            </a:extLst>
          </p:cNvPr>
          <p:cNvCxnSpPr>
            <a:cxnSpLocks/>
            <a:stCxn id="12" idx="2"/>
          </p:cNvCxnSpPr>
          <p:nvPr/>
        </p:nvCxnSpPr>
        <p:spPr>
          <a:xfrm>
            <a:off x="2630705" y="2571750"/>
            <a:ext cx="1204863" cy="412474"/>
          </a:xfrm>
          <a:prstGeom prst="straightConnector1">
            <a:avLst/>
          </a:prstGeom>
          <a:ln w="38100">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20" name="Straight Arrow Connector 19">
            <a:extLst>
              <a:ext uri="{FF2B5EF4-FFF2-40B4-BE49-F238E27FC236}">
                <a16:creationId xmlns:a16="http://schemas.microsoft.com/office/drawing/2014/main" id="{B5AD20AB-4438-F330-696D-D789421FEB22}"/>
              </a:ext>
            </a:extLst>
          </p:cNvPr>
          <p:cNvCxnSpPr>
            <a:cxnSpLocks/>
            <a:stCxn id="14" idx="2"/>
          </p:cNvCxnSpPr>
          <p:nvPr/>
        </p:nvCxnSpPr>
        <p:spPr>
          <a:xfrm flipH="1">
            <a:off x="5236896" y="2571750"/>
            <a:ext cx="1276399" cy="412474"/>
          </a:xfrm>
          <a:prstGeom prst="straightConnector1">
            <a:avLst/>
          </a:prstGeom>
          <a:ln w="38100">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9" name="Straight Arrow Connector 8">
            <a:extLst>
              <a:ext uri="{FF2B5EF4-FFF2-40B4-BE49-F238E27FC236}">
                <a16:creationId xmlns:a16="http://schemas.microsoft.com/office/drawing/2014/main" id="{6A640CE3-BF4A-5CEB-E7C7-4D68D8C23640}"/>
              </a:ext>
            </a:extLst>
          </p:cNvPr>
          <p:cNvCxnSpPr>
            <a:cxnSpLocks/>
            <a:stCxn id="12" idx="3"/>
            <a:endCxn id="14" idx="1"/>
          </p:cNvCxnSpPr>
          <p:nvPr/>
        </p:nvCxnSpPr>
        <p:spPr>
          <a:xfrm>
            <a:off x="4002305" y="2114550"/>
            <a:ext cx="1139390" cy="0"/>
          </a:xfrm>
          <a:prstGeom prst="straightConnector1">
            <a:avLst/>
          </a:prstGeom>
          <a:ln w="38100">
            <a:headEnd type="triangle"/>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454723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outVertical)">
                                      <p:cBhvr>
                                        <p:cTn id="18" dur="500"/>
                                        <p:tgtEl>
                                          <p:spTgt spid="3"/>
                                        </p:tgtEl>
                                      </p:cBhvr>
                                    </p:animEffect>
                                  </p:childTnLst>
                                </p:cTn>
                              </p:par>
                              <p:par>
                                <p:cTn id="19" presetID="16" presetClass="entr" presetSubtype="37"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arn(outVertical)">
                                      <p:cBhvr>
                                        <p:cTn id="21" dur="500"/>
                                        <p:tgtEl>
                                          <p:spTgt spid="20"/>
                                        </p:tgtEl>
                                      </p:cBhvr>
                                    </p:animEffect>
                                  </p:childTnLst>
                                </p:cTn>
                              </p:par>
                              <p:par>
                                <p:cTn id="22" presetID="16" presetClass="entr" presetSubtype="37"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outVertic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sz="1600">
                <a:solidFill>
                  <a:srgbClr val="FF0000"/>
                </a:solidFill>
                <a:effectLst>
                  <a:outerShdw blurRad="38100" dist="38100" dir="2700000" algn="tl">
                    <a:srgbClr val="000000">
                      <a:alpha val="43137"/>
                    </a:srgbClr>
                  </a:outerShdw>
                </a:effectLst>
              </a:rPr>
              <a:t>2</a:t>
            </a:r>
            <a:r>
              <a:rPr lang="vi-VN" sz="1600">
                <a:solidFill>
                  <a:srgbClr val="FF0000"/>
                </a:solidFill>
                <a:effectLst>
                  <a:outerShdw blurRad="38100" dist="38100" dir="2700000" algn="tl">
                    <a:srgbClr val="000000">
                      <a:alpha val="43137"/>
                    </a:srgbClr>
                  </a:outerShdw>
                </a:effectLst>
              </a:rPr>
              <a:t>. Nội dung của liên minh giai cấp, tầng lớp trong thời kỳ quá độ lên chủ nghĩa xã hội</a:t>
            </a:r>
          </a:p>
        </p:txBody>
      </p:sp>
      <p:sp>
        <p:nvSpPr>
          <p:cNvPr id="39" name="Google Shape;84;p17">
            <a:extLst>
              <a:ext uri="{FF2B5EF4-FFF2-40B4-BE49-F238E27FC236}">
                <a16:creationId xmlns:a16="http://schemas.microsoft.com/office/drawing/2014/main" id="{9D3533F4-F4F1-AC35-BAF6-8D8455696232}"/>
              </a:ext>
            </a:extLst>
          </p:cNvPr>
          <p:cNvSpPr txBox="1">
            <a:spLocks noGrp="1"/>
          </p:cNvSpPr>
          <p:nvPr>
            <p:ph type="body" idx="1"/>
          </p:nvPr>
        </p:nvSpPr>
        <p:spPr>
          <a:xfrm>
            <a:off x="890700" y="755650"/>
            <a:ext cx="7362600" cy="365760"/>
          </a:xfrm>
          <a:prstGeom prst="rect">
            <a:avLst/>
          </a:prstGeom>
        </p:spPr>
        <p:txBody>
          <a:bodyPr spcFirstLastPara="1" wrap="square" lIns="0" tIns="0" rIns="0" bIns="0" anchor="t" anchorCtr="0">
            <a:noAutofit/>
          </a:bodyPr>
          <a:lstStyle/>
          <a:p>
            <a:pPr marL="0" lvl="0" indent="0">
              <a:buClr>
                <a:schemeClr val="dk1"/>
              </a:buClr>
              <a:buSzPts val="1100"/>
              <a:buNone/>
            </a:pPr>
            <a:r>
              <a:rPr lang="vi-VN" b="1"/>
              <a:t>Nội dung kinh tế của liên minh</a:t>
            </a:r>
          </a:p>
        </p:txBody>
      </p:sp>
      <p:sp>
        <p:nvSpPr>
          <p:cNvPr id="9" name="TextBox 8">
            <a:extLst>
              <a:ext uri="{FF2B5EF4-FFF2-40B4-BE49-F238E27FC236}">
                <a16:creationId xmlns:a16="http://schemas.microsoft.com/office/drawing/2014/main" id="{2A284D9C-12D5-DFD1-CEB1-EC8CADFE78CF}"/>
              </a:ext>
            </a:extLst>
          </p:cNvPr>
          <p:cNvSpPr txBox="1"/>
          <p:nvPr/>
        </p:nvSpPr>
        <p:spPr>
          <a:xfrm>
            <a:off x="890700" y="1226185"/>
            <a:ext cx="7362600" cy="276999"/>
          </a:xfrm>
          <a:prstGeom prst="rect">
            <a:avLst/>
          </a:prstGeom>
          <a:noFill/>
        </p:spPr>
        <p:txBody>
          <a:bodyPr wrap="square" rtlCol="0">
            <a:spAutoFit/>
          </a:bodyPr>
          <a:lstStyle/>
          <a:p>
            <a:pPr algn="just"/>
            <a:r>
              <a:rPr lang="en-US" sz="1200">
                <a:solidFill>
                  <a:schemeClr val="dk1"/>
                </a:solidFill>
                <a:latin typeface="Open Sans Light"/>
                <a:ea typeface="Open Sans Light"/>
                <a:cs typeface="Open Sans Light"/>
                <a:sym typeface="Open Sans Light"/>
              </a:rPr>
              <a:t>- Đẩy mạnh công nghiệp hóa, hiện đại hóa</a:t>
            </a:r>
          </a:p>
        </p:txBody>
      </p:sp>
      <p:sp>
        <p:nvSpPr>
          <p:cNvPr id="10" name="TextBox 9">
            <a:extLst>
              <a:ext uri="{FF2B5EF4-FFF2-40B4-BE49-F238E27FC236}">
                <a16:creationId xmlns:a16="http://schemas.microsoft.com/office/drawing/2014/main" id="{52D5927F-45D9-6CA3-6942-C559A9824E66}"/>
              </a:ext>
            </a:extLst>
          </p:cNvPr>
          <p:cNvSpPr txBox="1"/>
          <p:nvPr/>
        </p:nvSpPr>
        <p:spPr>
          <a:xfrm>
            <a:off x="890700" y="1503184"/>
            <a:ext cx="7362600" cy="276999"/>
          </a:xfrm>
          <a:prstGeom prst="rect">
            <a:avLst/>
          </a:prstGeom>
          <a:noFill/>
        </p:spPr>
        <p:txBody>
          <a:bodyPr wrap="square" rtlCol="0">
            <a:spAutoFit/>
          </a:bodyPr>
          <a:lstStyle/>
          <a:p>
            <a:pPr algn="just"/>
            <a:r>
              <a:rPr lang="en-US" sz="1200">
                <a:solidFill>
                  <a:schemeClr val="dk1"/>
                </a:solidFill>
                <a:latin typeface="Open Sans Light"/>
                <a:ea typeface="Open Sans Light"/>
                <a:cs typeface="Open Sans Light"/>
                <a:sym typeface="Open Sans Light"/>
              </a:rPr>
              <a:t>- </a:t>
            </a:r>
            <a:r>
              <a:rPr lang="vi-VN" sz="1200">
                <a:solidFill>
                  <a:schemeClr val="dk1"/>
                </a:solidFill>
                <a:latin typeface="Open Sans Light"/>
                <a:ea typeface="Open Sans Light"/>
                <a:cs typeface="Open Sans Light"/>
                <a:sym typeface="Open Sans Light"/>
              </a:rPr>
              <a:t>Xác định đúng tiềm lực kinh tế và nhu cầu kinh tế của các giai cấp</a:t>
            </a:r>
            <a:endParaRPr lang="en-US" sz="1200">
              <a:solidFill>
                <a:schemeClr val="dk1"/>
              </a:solidFill>
              <a:latin typeface="Open Sans Light"/>
              <a:ea typeface="Open Sans Light"/>
              <a:cs typeface="Open Sans Light"/>
              <a:sym typeface="Open Sans Light"/>
            </a:endParaRPr>
          </a:p>
        </p:txBody>
      </p:sp>
      <p:sp>
        <p:nvSpPr>
          <p:cNvPr id="11" name="TextBox 10">
            <a:extLst>
              <a:ext uri="{FF2B5EF4-FFF2-40B4-BE49-F238E27FC236}">
                <a16:creationId xmlns:a16="http://schemas.microsoft.com/office/drawing/2014/main" id="{215EDB7E-AECE-69DB-6AAA-66688856FFD8}"/>
              </a:ext>
            </a:extLst>
          </p:cNvPr>
          <p:cNvSpPr txBox="1"/>
          <p:nvPr/>
        </p:nvSpPr>
        <p:spPr>
          <a:xfrm>
            <a:off x="890700" y="1780183"/>
            <a:ext cx="7362600" cy="276999"/>
          </a:xfrm>
          <a:prstGeom prst="rect">
            <a:avLst/>
          </a:prstGeom>
          <a:noFill/>
        </p:spPr>
        <p:txBody>
          <a:bodyPr wrap="square" rtlCol="0">
            <a:spAutoFit/>
          </a:bodyPr>
          <a:lstStyle/>
          <a:p>
            <a:pPr algn="just"/>
            <a:r>
              <a:rPr lang="en-US" sz="1200">
                <a:solidFill>
                  <a:schemeClr val="dk1"/>
                </a:solidFill>
                <a:latin typeface="Open Sans Light"/>
                <a:ea typeface="Open Sans Light"/>
                <a:cs typeface="Open Sans Light"/>
                <a:sym typeface="Open Sans Light"/>
              </a:rPr>
              <a:t>- </a:t>
            </a:r>
            <a:r>
              <a:rPr lang="vi-VN" sz="1200">
                <a:solidFill>
                  <a:schemeClr val="dk1"/>
                </a:solidFill>
                <a:latin typeface="Open Sans Light"/>
                <a:ea typeface="Open Sans Light"/>
                <a:cs typeface="Open Sans Light"/>
                <a:sym typeface="Open Sans Light"/>
              </a:rPr>
              <a:t>Tổ chức các hình thức giao lưu, hợp tác, liên kết kinh tế</a:t>
            </a:r>
            <a:endParaRPr lang="en-US" sz="1200">
              <a:solidFill>
                <a:schemeClr val="dk1"/>
              </a:solidFill>
              <a:latin typeface="Open Sans Light"/>
              <a:ea typeface="Open Sans Light"/>
              <a:cs typeface="Open Sans Light"/>
              <a:sym typeface="Open Sans Light"/>
            </a:endParaRPr>
          </a:p>
        </p:txBody>
      </p:sp>
      <p:pic>
        <p:nvPicPr>
          <p:cNvPr id="7" name="Picture 6" descr="A picture containing text, toy, vector graphics, screenshot&#10;&#10;Description automatically generated">
            <a:extLst>
              <a:ext uri="{FF2B5EF4-FFF2-40B4-BE49-F238E27FC236}">
                <a16:creationId xmlns:a16="http://schemas.microsoft.com/office/drawing/2014/main" id="{59873E89-E751-43D9-9C86-6AE8DEBBD404}"/>
              </a:ext>
            </a:extLst>
          </p:cNvPr>
          <p:cNvPicPr>
            <a:picLocks noChangeAspect="1"/>
          </p:cNvPicPr>
          <p:nvPr/>
        </p:nvPicPr>
        <p:blipFill>
          <a:blip r:embed="rId3"/>
          <a:stretch>
            <a:fillRect/>
          </a:stretch>
        </p:blipFill>
        <p:spPr>
          <a:xfrm>
            <a:off x="4217483" y="2334181"/>
            <a:ext cx="4344688" cy="2298521"/>
          </a:xfrm>
          <a:prstGeom prst="rect">
            <a:avLst/>
          </a:prstGeom>
        </p:spPr>
      </p:pic>
    </p:spTree>
    <p:extLst>
      <p:ext uri="{BB962C8B-B14F-4D97-AF65-F5344CB8AC3E}">
        <p14:creationId xmlns:p14="http://schemas.microsoft.com/office/powerpoint/2010/main" val="32862813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3" presetClass="emph" presetSubtype="2" fill="hold" grpId="1" nodeType="afterEffect">
                                  <p:stCondLst>
                                    <p:cond delay="0"/>
                                  </p:stCondLst>
                                  <p:childTnLst>
                                    <p:animClr clrSpc="rgb" dir="cw">
                                      <p:cBhvr override="childStyle">
                                        <p:cTn id="10" dur="1000" fill="hold"/>
                                        <p:tgtEl>
                                          <p:spTgt spid="6"/>
                                        </p:tgtEl>
                                        <p:attrNameLst>
                                          <p:attrName>style.color</p:attrName>
                                        </p:attrNameLst>
                                      </p:cBhvr>
                                      <p:to>
                                        <a:srgbClr val="FFFFFF"/>
                                      </p:to>
                                    </p:animClr>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2000"/>
                            </p:stCondLst>
                            <p:childTnLst>
                              <p:par>
                                <p:cTn id="16" presetID="10" presetClass="entr" presetSubtype="0" fill="hold" grpId="0" nodeType="afterEffect">
                                  <p:stCondLst>
                                    <p:cond delay="0"/>
                                  </p:stCondLst>
                                  <p:iterate type="lt">
                                    <p:tmPct val="10000"/>
                                  </p:iterate>
                                  <p:childTnLst>
                                    <p:set>
                                      <p:cBhvr>
                                        <p:cTn id="17" dur="1" fill="hold">
                                          <p:stCondLst>
                                            <p:cond delay="0"/>
                                          </p:stCondLst>
                                        </p:cTn>
                                        <p:tgtEl>
                                          <p:spTgt spid="39">
                                            <p:txEl>
                                              <p:pRg st="0" end="0"/>
                                            </p:txEl>
                                          </p:spTgt>
                                        </p:tgtEl>
                                        <p:attrNameLst>
                                          <p:attrName>style.visibility</p:attrName>
                                        </p:attrNameLst>
                                      </p:cBhvr>
                                      <p:to>
                                        <p:strVal val="visible"/>
                                      </p:to>
                                    </p:set>
                                    <p:animEffect transition="in" filter="fade">
                                      <p:cBhvr>
                                        <p:cTn id="18" dur="200"/>
                                        <p:tgtEl>
                                          <p:spTgt spid="3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iterate type="lt">
                                    <p:tmPct val="10000"/>
                                  </p:iterate>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200"/>
                                        <p:tgtEl>
                                          <p:spTgt spid="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iterate type="lt">
                                    <p:tmPct val="10000"/>
                                  </p:iterate>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fade">
                                      <p:cBhvr>
                                        <p:cTn id="28" dur="200"/>
                                        <p:tgtEl>
                                          <p:spTgt spid="1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iterate type="lt">
                                    <p:tmPct val="10000"/>
                                  </p:iterate>
                                  <p:childTnLst>
                                    <p:set>
                                      <p:cBhvr>
                                        <p:cTn id="32" dur="1" fill="hold">
                                          <p:stCondLst>
                                            <p:cond delay="0"/>
                                          </p:stCondLst>
                                        </p:cTn>
                                        <p:tgtEl>
                                          <p:spTgt spid="11">
                                            <p:txEl>
                                              <p:pRg st="0" end="0"/>
                                            </p:txEl>
                                          </p:spTgt>
                                        </p:tgtEl>
                                        <p:attrNameLst>
                                          <p:attrName>style.visibility</p:attrName>
                                        </p:attrNameLst>
                                      </p:cBhvr>
                                      <p:to>
                                        <p:strVal val="visible"/>
                                      </p:to>
                                    </p:set>
                                    <p:animEffect transition="in" filter="fade">
                                      <p:cBhvr>
                                        <p:cTn id="33" dur="200"/>
                                        <p:tgtEl>
                                          <p:spTgt spid="11">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iterate type="lt">
                                    <p:tmPct val="0"/>
                                  </p:iterate>
                                  <p:childTnLst>
                                    <p:animEffect transition="out" filter="fade">
                                      <p:cBhvr>
                                        <p:cTn id="37" dur="500"/>
                                        <p:tgtEl>
                                          <p:spTgt spid="39">
                                            <p:txEl>
                                              <p:pRg st="0" end="0"/>
                                            </p:txEl>
                                          </p:spTgt>
                                        </p:tgtEl>
                                      </p:cBhvr>
                                    </p:animEffect>
                                    <p:set>
                                      <p:cBhvr>
                                        <p:cTn id="38" dur="1" fill="hold">
                                          <p:stCondLst>
                                            <p:cond delay="499"/>
                                          </p:stCondLst>
                                        </p:cTn>
                                        <p:tgtEl>
                                          <p:spTgt spid="39">
                                            <p:txEl>
                                              <p:pRg st="0" end="0"/>
                                            </p:txEl>
                                          </p:spTgt>
                                        </p:tgtEl>
                                        <p:attrNameLst>
                                          <p:attrName>style.visibility</p:attrName>
                                        </p:attrNameLst>
                                      </p:cBhvr>
                                      <p:to>
                                        <p:strVal val="hidden"/>
                                      </p:to>
                                    </p:set>
                                  </p:childTnLst>
                                </p:cTn>
                              </p:par>
                              <p:par>
                                <p:cTn id="39" presetID="10" presetClass="exit" presetSubtype="0" fill="hold" grpId="1" nodeType="withEffect">
                                  <p:stCondLst>
                                    <p:cond delay="0"/>
                                  </p:stCondLst>
                                  <p:iterate type="lt">
                                    <p:tmPct val="0"/>
                                  </p:iterate>
                                  <p:childTnLst>
                                    <p:animEffect transition="out" filter="fade">
                                      <p:cBhvr>
                                        <p:cTn id="40" dur="500"/>
                                        <p:tgtEl>
                                          <p:spTgt spid="9">
                                            <p:txEl>
                                              <p:pRg st="0" end="0"/>
                                            </p:txEl>
                                          </p:spTgt>
                                        </p:tgtEl>
                                      </p:cBhvr>
                                    </p:animEffect>
                                    <p:set>
                                      <p:cBhvr>
                                        <p:cTn id="41" dur="1" fill="hold">
                                          <p:stCondLst>
                                            <p:cond delay="499"/>
                                          </p:stCondLst>
                                        </p:cTn>
                                        <p:tgtEl>
                                          <p:spTgt spid="9">
                                            <p:txEl>
                                              <p:pRg st="0" end="0"/>
                                            </p:txEl>
                                          </p:spTgt>
                                        </p:tgtEl>
                                        <p:attrNameLst>
                                          <p:attrName>style.visibility</p:attrName>
                                        </p:attrNameLst>
                                      </p:cBhvr>
                                      <p:to>
                                        <p:strVal val="hidden"/>
                                      </p:to>
                                    </p:set>
                                  </p:childTnLst>
                                </p:cTn>
                              </p:par>
                              <p:par>
                                <p:cTn id="42" presetID="10" presetClass="exit" presetSubtype="0" fill="hold" grpId="1" nodeType="withEffect">
                                  <p:stCondLst>
                                    <p:cond delay="0"/>
                                  </p:stCondLst>
                                  <p:iterate type="lt">
                                    <p:tmPct val="0"/>
                                  </p:iterate>
                                  <p:childTnLst>
                                    <p:animEffect transition="out" filter="fade">
                                      <p:cBhvr>
                                        <p:cTn id="43" dur="500"/>
                                        <p:tgtEl>
                                          <p:spTgt spid="10">
                                            <p:txEl>
                                              <p:pRg st="0" end="0"/>
                                            </p:txEl>
                                          </p:spTgt>
                                        </p:tgtEl>
                                      </p:cBhvr>
                                    </p:animEffect>
                                    <p:set>
                                      <p:cBhvr>
                                        <p:cTn id="44" dur="1" fill="hold">
                                          <p:stCondLst>
                                            <p:cond delay="499"/>
                                          </p:stCondLst>
                                        </p:cTn>
                                        <p:tgtEl>
                                          <p:spTgt spid="10">
                                            <p:txEl>
                                              <p:pRg st="0" end="0"/>
                                            </p:txEl>
                                          </p:spTgt>
                                        </p:tgtEl>
                                        <p:attrNameLst>
                                          <p:attrName>style.visibility</p:attrName>
                                        </p:attrNameLst>
                                      </p:cBhvr>
                                      <p:to>
                                        <p:strVal val="hidden"/>
                                      </p:to>
                                    </p:set>
                                  </p:childTnLst>
                                </p:cTn>
                              </p:par>
                              <p:par>
                                <p:cTn id="45" presetID="10" presetClass="exit" presetSubtype="0" fill="hold" grpId="1" nodeType="withEffect">
                                  <p:stCondLst>
                                    <p:cond delay="0"/>
                                  </p:stCondLst>
                                  <p:iterate type="lt">
                                    <p:tmPct val="0"/>
                                  </p:iterate>
                                  <p:childTnLst>
                                    <p:animEffect transition="out" filter="fade">
                                      <p:cBhvr>
                                        <p:cTn id="46" dur="500"/>
                                        <p:tgtEl>
                                          <p:spTgt spid="11">
                                            <p:txEl>
                                              <p:pRg st="0" end="0"/>
                                            </p:txEl>
                                          </p:spTgt>
                                        </p:tgtEl>
                                      </p:cBhvr>
                                    </p:animEffect>
                                    <p:set>
                                      <p:cBhvr>
                                        <p:cTn id="47" dur="1" fill="hold">
                                          <p:stCondLst>
                                            <p:cond delay="499"/>
                                          </p:stCondLst>
                                        </p:cTn>
                                        <p:tgtEl>
                                          <p:spTgt spid="11">
                                            <p:txEl>
                                              <p:pRg st="0" end="0"/>
                                            </p:txEl>
                                          </p:spTgt>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7"/>
                                        </p:tgtEl>
                                      </p:cBhvr>
                                    </p:animEffect>
                                    <p:set>
                                      <p:cBhvr>
                                        <p:cTn id="5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9" grpId="0" build="p"/>
      <p:bldP spid="39" grpId="1" build="p"/>
      <p:bldP spid="9" grpId="0" build="p"/>
      <p:bldP spid="9" grpId="1" build="allAtOnce"/>
      <p:bldP spid="10" grpId="0" build="p"/>
      <p:bldP spid="10" grpId="1" build="allAtOnce"/>
      <p:bldP spid="11" grpId="0" build="p"/>
      <p:bldP spid="11" grpId="1"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1" name="Google Shape;171;p27"/>
          <p:cNvSpPr/>
          <p:nvPr/>
        </p:nvSpPr>
        <p:spPr>
          <a:xfrm>
            <a:off x="3200400" y="1222250"/>
            <a:ext cx="2743200" cy="442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bg1"/>
                </a:solidFill>
                <a:effectLst>
                  <a:outerShdw blurRad="38100" dist="38100" dir="2700000" algn="tl">
                    <a:srgbClr val="000000">
                      <a:alpha val="43137"/>
                    </a:srgbClr>
                  </a:outerShdw>
                </a:effectLst>
                <a:latin typeface="Lexend Deca" panose="020B0604020202020204" charset="0"/>
                <a:sym typeface="Open Sans Light"/>
              </a:rPr>
              <a:t>Chương 5</a:t>
            </a:r>
            <a:endParaRPr lang="vi-VN" sz="1000">
              <a:solidFill>
                <a:schemeClr val="bg1"/>
              </a:solidFill>
              <a:effectLst>
                <a:outerShdw blurRad="38100" dist="38100" dir="2700000" algn="tl">
                  <a:srgbClr val="000000">
                    <a:alpha val="43137"/>
                  </a:srgbClr>
                </a:outerShdw>
              </a:effectLst>
              <a:latin typeface="Lexend Deca" panose="020B0604020202020204" charset="0"/>
              <a:sym typeface="Open Sans Light"/>
            </a:endParaRPr>
          </a:p>
        </p:txBody>
      </p:sp>
      <p:sp>
        <p:nvSpPr>
          <p:cNvPr id="172" name="Google Shape;172;p27"/>
          <p:cNvSpPr/>
          <p:nvPr/>
        </p:nvSpPr>
        <p:spPr>
          <a:xfrm>
            <a:off x="3429001" y="2121948"/>
            <a:ext cx="2286000" cy="914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algn="ctr">
              <a:lnSpc>
                <a:spcPct val="120000"/>
              </a:lnSpc>
            </a:pPr>
            <a:r>
              <a:rPr lang="en-US" sz="1000">
                <a:solidFill>
                  <a:schemeClr val="bg1"/>
                </a:solidFill>
                <a:effectLst>
                  <a:outerShdw blurRad="38100" dist="38100" dir="2700000" algn="tl">
                    <a:srgbClr val="000000">
                      <a:alpha val="43137"/>
                    </a:srgbClr>
                  </a:outerShdw>
                </a:effectLst>
                <a:latin typeface="Lexend Deca" panose="020B0604020202020204" charset="0"/>
              </a:rPr>
              <a:t>II</a:t>
            </a:r>
            <a:r>
              <a:rPr lang="vi-VN" sz="1000">
                <a:solidFill>
                  <a:schemeClr val="bg1"/>
                </a:solidFill>
                <a:effectLst>
                  <a:outerShdw blurRad="38100" dist="38100" dir="2700000" algn="tl">
                    <a:srgbClr val="000000">
                      <a:alpha val="43137"/>
                    </a:srgbClr>
                  </a:outerShdw>
                </a:effectLst>
                <a:latin typeface="Lexend Deca" panose="020B0604020202020204" charset="0"/>
              </a:rPr>
              <a:t>. Liên minh giai cấp, tầng lớp trong thời kỳ quá độ lên chủ nghĩa xã hội ở Việt Nam</a:t>
            </a:r>
          </a:p>
        </p:txBody>
      </p:sp>
      <p:sp>
        <p:nvSpPr>
          <p:cNvPr id="173" name="Google Shape;173;p27"/>
          <p:cNvSpPr/>
          <p:nvPr/>
        </p:nvSpPr>
        <p:spPr>
          <a:xfrm>
            <a:off x="697108" y="2121949"/>
            <a:ext cx="2286000" cy="914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a:r>
              <a:rPr lang="vi-VN" sz="1000">
                <a:solidFill>
                  <a:schemeClr val="bg1"/>
                </a:solidFill>
                <a:effectLst>
                  <a:outerShdw blurRad="38100" dist="38100" dir="2700000" algn="tl">
                    <a:srgbClr val="000000">
                      <a:alpha val="43137"/>
                    </a:srgbClr>
                  </a:outerShdw>
                </a:effectLst>
                <a:latin typeface="Lexend Deca" panose="020B0604020202020204" charset="0"/>
                <a:sym typeface="Open Sans Light"/>
              </a:rPr>
              <a:t>I. Cơ cấu xã hội và cơ cấu xã hội - giai cấp trong thời kỳ quá độ lên chủ nghĩa xã hội</a:t>
            </a:r>
          </a:p>
        </p:txBody>
      </p:sp>
      <p:cxnSp>
        <p:nvCxnSpPr>
          <p:cNvPr id="178" name="Google Shape;178;p27"/>
          <p:cNvCxnSpPr>
            <a:cxnSpLocks/>
            <a:stCxn id="171" idx="2"/>
            <a:endCxn id="172" idx="0"/>
          </p:cNvCxnSpPr>
          <p:nvPr/>
        </p:nvCxnSpPr>
        <p:spPr>
          <a:xfrm rot="16200000" flipH="1">
            <a:off x="4343401" y="1893348"/>
            <a:ext cx="457198" cy="1"/>
          </a:xfrm>
          <a:prstGeom prst="bentConnector3">
            <a:avLst>
              <a:gd name="adj1" fmla="val 50000"/>
            </a:avLst>
          </a:prstGeom>
          <a:noFill/>
          <a:ln w="19050" cap="flat" cmpd="sng">
            <a:solidFill>
              <a:schemeClr val="accent3"/>
            </a:solidFill>
            <a:prstDash val="solid"/>
            <a:round/>
            <a:headEnd type="none" w="sm" len="sm"/>
            <a:tailEnd type="none" w="sm" len="sm"/>
          </a:ln>
        </p:spPr>
      </p:cxnSp>
      <p:cxnSp>
        <p:nvCxnSpPr>
          <p:cNvPr id="179" name="Google Shape;179;p27"/>
          <p:cNvCxnSpPr>
            <a:cxnSpLocks/>
            <a:stCxn id="173" idx="0"/>
            <a:endCxn id="171" idx="2"/>
          </p:cNvCxnSpPr>
          <p:nvPr/>
        </p:nvCxnSpPr>
        <p:spPr>
          <a:xfrm rot="5400000" flipH="1" flipV="1">
            <a:off x="2977455" y="527404"/>
            <a:ext cx="457199" cy="2731892"/>
          </a:xfrm>
          <a:prstGeom prst="bentConnector3">
            <a:avLst>
              <a:gd name="adj1" fmla="val 50000"/>
            </a:avLst>
          </a:prstGeom>
          <a:noFill/>
          <a:ln w="19050" cap="flat" cmpd="sng">
            <a:solidFill>
              <a:schemeClr val="accent3"/>
            </a:solidFill>
            <a:prstDash val="solid"/>
            <a:round/>
            <a:headEnd type="none" w="sm" len="sm"/>
            <a:tailEnd type="none" w="sm" len="sm"/>
          </a:ln>
        </p:spPr>
      </p:cxnSp>
      <p:sp>
        <p:nvSpPr>
          <p:cNvPr id="17" name="Google Shape;172;p27">
            <a:extLst>
              <a:ext uri="{FF2B5EF4-FFF2-40B4-BE49-F238E27FC236}">
                <a16:creationId xmlns:a16="http://schemas.microsoft.com/office/drawing/2014/main" id="{62968CFA-C0AF-99FE-10E6-9298AE32C4DF}"/>
              </a:ext>
            </a:extLst>
          </p:cNvPr>
          <p:cNvSpPr/>
          <p:nvPr/>
        </p:nvSpPr>
        <p:spPr>
          <a:xfrm>
            <a:off x="6160894" y="2129250"/>
            <a:ext cx="2286000" cy="914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algn="ctr">
              <a:lnSpc>
                <a:spcPct val="120000"/>
              </a:lnSpc>
            </a:pPr>
            <a:r>
              <a:rPr lang="en-US" sz="1000">
                <a:solidFill>
                  <a:schemeClr val="bg1"/>
                </a:solidFill>
                <a:effectLst>
                  <a:outerShdw blurRad="38100" dist="38100" dir="2700000" algn="tl">
                    <a:srgbClr val="000000">
                      <a:alpha val="43137"/>
                    </a:srgbClr>
                  </a:outerShdw>
                </a:effectLst>
                <a:latin typeface="Lexend Deca" panose="020B0604020202020204" charset="0"/>
              </a:rPr>
              <a:t>III</a:t>
            </a:r>
            <a:r>
              <a:rPr lang="vi-VN" sz="1000">
                <a:solidFill>
                  <a:schemeClr val="bg1"/>
                </a:solidFill>
                <a:effectLst>
                  <a:outerShdw blurRad="38100" dist="38100" dir="2700000" algn="tl">
                    <a:srgbClr val="000000">
                      <a:alpha val="43137"/>
                    </a:srgbClr>
                  </a:outerShdw>
                </a:effectLst>
                <a:latin typeface="Lexend Deca" panose="020B0604020202020204" charset="0"/>
              </a:rPr>
              <a:t>. Cơ cấu xã hội - giai cấp và liên minh giai cấp, tầng lớp ở Việt Nam trong thời kỳ quá độ</a:t>
            </a:r>
            <a:r>
              <a:rPr lang="en-US" sz="1000">
                <a:solidFill>
                  <a:schemeClr val="bg1"/>
                </a:solidFill>
                <a:effectLst>
                  <a:outerShdw blurRad="38100" dist="38100" dir="2700000" algn="tl">
                    <a:srgbClr val="000000">
                      <a:alpha val="43137"/>
                    </a:srgbClr>
                  </a:outerShdw>
                </a:effectLst>
                <a:latin typeface="Lexend Deca" panose="020B0604020202020204" charset="0"/>
              </a:rPr>
              <a:t> </a:t>
            </a:r>
            <a:r>
              <a:rPr lang="vi-VN" sz="1000">
                <a:solidFill>
                  <a:schemeClr val="bg1"/>
                </a:solidFill>
                <a:effectLst>
                  <a:outerShdw blurRad="38100" dist="38100" dir="2700000" algn="tl">
                    <a:srgbClr val="000000">
                      <a:alpha val="43137"/>
                    </a:srgbClr>
                  </a:outerShdw>
                </a:effectLst>
                <a:latin typeface="Lexend Deca" panose="020B0604020202020204" charset="0"/>
              </a:rPr>
              <a:t>lên</a:t>
            </a:r>
            <a:r>
              <a:rPr lang="en-US" sz="1000">
                <a:solidFill>
                  <a:schemeClr val="bg1"/>
                </a:solidFill>
                <a:effectLst>
                  <a:outerShdw blurRad="38100" dist="38100" dir="2700000" algn="tl">
                    <a:srgbClr val="000000">
                      <a:alpha val="43137"/>
                    </a:srgbClr>
                  </a:outerShdw>
                </a:effectLst>
                <a:latin typeface="Lexend Deca" panose="020B0604020202020204" charset="0"/>
              </a:rPr>
              <a:t> </a:t>
            </a:r>
            <a:r>
              <a:rPr lang="vi-VN" sz="1000">
                <a:solidFill>
                  <a:schemeClr val="bg1"/>
                </a:solidFill>
                <a:effectLst>
                  <a:outerShdw blurRad="38100" dist="38100" dir="2700000" algn="tl">
                    <a:srgbClr val="000000">
                      <a:alpha val="43137"/>
                    </a:srgbClr>
                  </a:outerShdw>
                </a:effectLst>
                <a:latin typeface="Lexend Deca" panose="020B0604020202020204" charset="0"/>
              </a:rPr>
              <a:t>chủ nghĩa xã hội</a:t>
            </a:r>
          </a:p>
        </p:txBody>
      </p:sp>
      <p:cxnSp>
        <p:nvCxnSpPr>
          <p:cNvPr id="18" name="Google Shape;178;p27">
            <a:extLst>
              <a:ext uri="{FF2B5EF4-FFF2-40B4-BE49-F238E27FC236}">
                <a16:creationId xmlns:a16="http://schemas.microsoft.com/office/drawing/2014/main" id="{C3000F6B-FDA2-9C09-EBFD-4EC2E6009A47}"/>
              </a:ext>
            </a:extLst>
          </p:cNvPr>
          <p:cNvCxnSpPr>
            <a:cxnSpLocks/>
            <a:stCxn id="171" idx="2"/>
            <a:endCxn id="17" idx="0"/>
          </p:cNvCxnSpPr>
          <p:nvPr/>
        </p:nvCxnSpPr>
        <p:spPr>
          <a:xfrm rot="16200000" flipH="1">
            <a:off x="5705697" y="531053"/>
            <a:ext cx="464500" cy="2731894"/>
          </a:xfrm>
          <a:prstGeom prst="bentConnector3">
            <a:avLst>
              <a:gd name="adj1" fmla="val 49316"/>
            </a:avLst>
          </a:prstGeom>
          <a:noFill/>
          <a:ln w="19050" cap="flat" cmpd="sng">
            <a:solidFill>
              <a:schemeClr val="accent3"/>
            </a:solidFill>
            <a:prstDash val="solid"/>
            <a:round/>
            <a:headEnd type="none" w="sm" len="sm"/>
            <a:tailEnd type="none" w="sm" len="sm"/>
          </a:ln>
        </p:spPr>
      </p:cxnSp>
    </p:spTree>
    <p:extLst>
      <p:ext uri="{BB962C8B-B14F-4D97-AF65-F5344CB8AC3E}">
        <p14:creationId xmlns:p14="http://schemas.microsoft.com/office/powerpoint/2010/main" val="291464866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79"/>
                                        </p:tgtEl>
                                        <p:attrNameLst>
                                          <p:attrName>style.visibility</p:attrName>
                                        </p:attrNameLst>
                                      </p:cBhvr>
                                      <p:to>
                                        <p:strVal val="visible"/>
                                      </p:to>
                                    </p:set>
                                    <p:animEffect transition="in" filter="wipe(right)">
                                      <p:cBhvr>
                                        <p:cTn id="11" dur="500"/>
                                        <p:tgtEl>
                                          <p:spTgt spid="17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500"/>
                                        <p:tgtEl>
                                          <p:spTgt spid="17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78"/>
                                        </p:tgtEl>
                                        <p:attrNameLst>
                                          <p:attrName>style.visibility</p:attrName>
                                        </p:attrNameLst>
                                      </p:cBhvr>
                                      <p:to>
                                        <p:strVal val="visible"/>
                                      </p:to>
                                    </p:set>
                                    <p:animEffect transition="in" filter="wipe(up)">
                                      <p:cBhvr>
                                        <p:cTn id="19" dur="500"/>
                                        <p:tgtEl>
                                          <p:spTgt spid="17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2"/>
                                        </p:tgtEl>
                                        <p:attrNameLst>
                                          <p:attrName>style.visibility</p:attrName>
                                        </p:attrNameLst>
                                      </p:cBhvr>
                                      <p:to>
                                        <p:strVal val="visible"/>
                                      </p:to>
                                    </p:set>
                                    <p:animEffect transition="in" filter="fade">
                                      <p:cBhvr>
                                        <p:cTn id="23" dur="500"/>
                                        <p:tgtEl>
                                          <p:spTgt spid="17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2" grpId="0" animBg="1"/>
      <p:bldP spid="173" grpId="0" animBg="1"/>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vi-VN" sz="1600">
                <a:solidFill>
                  <a:schemeClr val="bg1"/>
                </a:solidFill>
                <a:effectLst>
                  <a:outerShdw blurRad="38100" dist="38100" dir="2700000" algn="tl">
                    <a:srgbClr val="000000">
                      <a:alpha val="43137"/>
                    </a:srgbClr>
                  </a:outerShdw>
                </a:effectLst>
              </a:rPr>
              <a:t>2. Nội dung của liên minh giai cấp, tầng lớp trong thời kỳ quá độ lên chủ nghĩa xã hội</a:t>
            </a:r>
          </a:p>
        </p:txBody>
      </p:sp>
      <p:sp>
        <p:nvSpPr>
          <p:cNvPr id="39" name="Google Shape;84;p17">
            <a:extLst>
              <a:ext uri="{FF2B5EF4-FFF2-40B4-BE49-F238E27FC236}">
                <a16:creationId xmlns:a16="http://schemas.microsoft.com/office/drawing/2014/main" id="{9D3533F4-F4F1-AC35-BAF6-8D8455696232}"/>
              </a:ext>
            </a:extLst>
          </p:cNvPr>
          <p:cNvSpPr txBox="1">
            <a:spLocks noGrp="1"/>
          </p:cNvSpPr>
          <p:nvPr>
            <p:ph type="body" idx="1"/>
          </p:nvPr>
        </p:nvSpPr>
        <p:spPr>
          <a:xfrm>
            <a:off x="890700" y="755650"/>
            <a:ext cx="7362600" cy="365760"/>
          </a:xfrm>
          <a:prstGeom prst="rect">
            <a:avLst/>
          </a:prstGeom>
        </p:spPr>
        <p:txBody>
          <a:bodyPr spcFirstLastPara="1" wrap="square" lIns="0" tIns="0" rIns="0" bIns="0" anchor="t" anchorCtr="0">
            <a:noAutofit/>
          </a:bodyPr>
          <a:lstStyle/>
          <a:p>
            <a:pPr marL="0" lvl="0" indent="0">
              <a:buClr>
                <a:schemeClr val="dk1"/>
              </a:buClr>
              <a:buSzPts val="1100"/>
              <a:buNone/>
            </a:pPr>
            <a:r>
              <a:rPr lang="vi-VN" b="1"/>
              <a:t>Nội dung chính trị của liên minh</a:t>
            </a:r>
          </a:p>
        </p:txBody>
      </p:sp>
      <p:sp>
        <p:nvSpPr>
          <p:cNvPr id="9" name="TextBox 8">
            <a:extLst>
              <a:ext uri="{FF2B5EF4-FFF2-40B4-BE49-F238E27FC236}">
                <a16:creationId xmlns:a16="http://schemas.microsoft.com/office/drawing/2014/main" id="{2A284D9C-12D5-DFD1-CEB1-EC8CADFE78CF}"/>
              </a:ext>
            </a:extLst>
          </p:cNvPr>
          <p:cNvSpPr txBox="1"/>
          <p:nvPr/>
        </p:nvSpPr>
        <p:spPr>
          <a:xfrm>
            <a:off x="890700" y="1226185"/>
            <a:ext cx="7362600" cy="461665"/>
          </a:xfrm>
          <a:prstGeom prst="rect">
            <a:avLst/>
          </a:prstGeom>
          <a:noFill/>
        </p:spPr>
        <p:txBody>
          <a:bodyPr wrap="square" rtlCol="0">
            <a:spAutoFit/>
          </a:bodyPr>
          <a:lstStyle/>
          <a:p>
            <a:pPr algn="just"/>
            <a:r>
              <a:rPr lang="en-US" sz="1200">
                <a:solidFill>
                  <a:schemeClr val="dk1"/>
                </a:solidFill>
                <a:latin typeface="Open Sans Light"/>
                <a:ea typeface="Open Sans Light"/>
                <a:cs typeface="Open Sans Light"/>
                <a:sym typeface="Open Sans Light"/>
              </a:rPr>
              <a:t>- </a:t>
            </a:r>
            <a:r>
              <a:rPr lang="vi-VN" sz="1200">
                <a:solidFill>
                  <a:schemeClr val="dk1"/>
                </a:solidFill>
                <a:latin typeface="Open Sans Light"/>
                <a:ea typeface="Open Sans Light"/>
                <a:cs typeface="Open Sans Light"/>
                <a:sym typeface="Open Sans Light"/>
              </a:rPr>
              <a:t>Thể hiện ở việc giữ vững lập trường chính trị - tư tưởng giai cấp công nhân</a:t>
            </a:r>
            <a:r>
              <a:rPr lang="en-US" sz="1200">
                <a:solidFill>
                  <a:schemeClr val="dk1"/>
                </a:solidFill>
                <a:latin typeface="Open Sans Light"/>
                <a:ea typeface="Open Sans Light"/>
                <a:cs typeface="Open Sans Light"/>
                <a:sym typeface="Open Sans Light"/>
              </a:rPr>
              <a:t>, đồng thời giữ vững vai trò lãnh đạo của Đảng</a:t>
            </a:r>
          </a:p>
        </p:txBody>
      </p:sp>
      <p:sp>
        <p:nvSpPr>
          <p:cNvPr id="10" name="TextBox 9">
            <a:extLst>
              <a:ext uri="{FF2B5EF4-FFF2-40B4-BE49-F238E27FC236}">
                <a16:creationId xmlns:a16="http://schemas.microsoft.com/office/drawing/2014/main" id="{52D5927F-45D9-6CA3-6942-C559A9824E66}"/>
              </a:ext>
            </a:extLst>
          </p:cNvPr>
          <p:cNvSpPr txBox="1"/>
          <p:nvPr/>
        </p:nvSpPr>
        <p:spPr>
          <a:xfrm>
            <a:off x="890700" y="1673489"/>
            <a:ext cx="7362600" cy="276999"/>
          </a:xfrm>
          <a:prstGeom prst="rect">
            <a:avLst/>
          </a:prstGeom>
          <a:noFill/>
        </p:spPr>
        <p:txBody>
          <a:bodyPr wrap="square" rtlCol="0">
            <a:spAutoFit/>
          </a:bodyPr>
          <a:lstStyle/>
          <a:p>
            <a:pPr algn="just"/>
            <a:r>
              <a:rPr lang="en-US" sz="1200">
                <a:solidFill>
                  <a:schemeClr val="dk1"/>
                </a:solidFill>
                <a:latin typeface="Open Sans Light"/>
                <a:ea typeface="Open Sans Light"/>
                <a:cs typeface="Open Sans Light"/>
                <a:sym typeface="Open Sans Light"/>
              </a:rPr>
              <a:t>- </a:t>
            </a:r>
            <a:r>
              <a:rPr lang="vi-VN" sz="1200">
                <a:solidFill>
                  <a:schemeClr val="dk1"/>
                </a:solidFill>
                <a:latin typeface="Open Sans Light"/>
                <a:ea typeface="Open Sans Light"/>
                <a:cs typeface="Open Sans Light"/>
                <a:sym typeface="Open Sans Light"/>
              </a:rPr>
              <a:t>Hệ tư tưởng cũ, các thế lực thù địch</a:t>
            </a:r>
            <a:r>
              <a:rPr lang="en-US" sz="1200">
                <a:solidFill>
                  <a:schemeClr val="dk1"/>
                </a:solidFill>
                <a:latin typeface="Open Sans Light"/>
                <a:ea typeface="Open Sans Light"/>
                <a:cs typeface="Open Sans Light"/>
                <a:sym typeface="Open Sans Light"/>
              </a:rPr>
              <a:t> đang tìm mọi cách chống phá chính quyền cách mạng </a:t>
            </a:r>
          </a:p>
        </p:txBody>
      </p:sp>
      <p:pic>
        <p:nvPicPr>
          <p:cNvPr id="3" name="Picture 2" descr="Logo&#10;&#10;Description automatically generated with low confidence">
            <a:extLst>
              <a:ext uri="{FF2B5EF4-FFF2-40B4-BE49-F238E27FC236}">
                <a16:creationId xmlns:a16="http://schemas.microsoft.com/office/drawing/2014/main" id="{D6F4CFF8-BE2F-C8F7-8C31-F9F4937C220F}"/>
              </a:ext>
            </a:extLst>
          </p:cNvPr>
          <p:cNvPicPr>
            <a:picLocks noChangeAspect="1"/>
          </p:cNvPicPr>
          <p:nvPr/>
        </p:nvPicPr>
        <p:blipFill rotWithShape="1">
          <a:blip r:embed="rId3"/>
          <a:srcRect t="9930" b="10329"/>
          <a:stretch/>
        </p:blipFill>
        <p:spPr>
          <a:xfrm>
            <a:off x="4404022" y="1950488"/>
            <a:ext cx="4197744" cy="2677890"/>
          </a:xfrm>
          <a:prstGeom prst="rect">
            <a:avLst/>
          </a:prstGeom>
        </p:spPr>
      </p:pic>
    </p:spTree>
    <p:extLst>
      <p:ext uri="{BB962C8B-B14F-4D97-AF65-F5344CB8AC3E}">
        <p14:creationId xmlns:p14="http://schemas.microsoft.com/office/powerpoint/2010/main" val="1673761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9">
                                            <p:txEl>
                                              <p:pRg st="0" end="0"/>
                                            </p:txEl>
                                          </p:spTgt>
                                        </p:tgtEl>
                                        <p:attrNameLst>
                                          <p:attrName>style.visibility</p:attrName>
                                        </p:attrNameLst>
                                      </p:cBhvr>
                                      <p:to>
                                        <p:strVal val="visible"/>
                                      </p:to>
                                    </p:set>
                                    <p:animEffect transition="in" filter="fade">
                                      <p:cBhvr>
                                        <p:cTn id="7" dur="200"/>
                                        <p:tgtEl>
                                          <p:spTgt spid="3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iterate type="lt">
                                    <p:tmPct val="10000"/>
                                  </p:iterate>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2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iterate type="lt">
                                    <p:tmPct val="10000"/>
                                  </p:iterate>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2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iterate type="lt">
                                    <p:tmPct val="0"/>
                                  </p:iterate>
                                  <p:childTnLst>
                                    <p:animEffect transition="out" filter="fade">
                                      <p:cBhvr>
                                        <p:cTn id="24" dur="500"/>
                                        <p:tgtEl>
                                          <p:spTgt spid="39">
                                            <p:txEl>
                                              <p:pRg st="0" end="0"/>
                                            </p:txEl>
                                          </p:spTgt>
                                        </p:tgtEl>
                                      </p:cBhvr>
                                    </p:animEffect>
                                    <p:set>
                                      <p:cBhvr>
                                        <p:cTn id="25" dur="1" fill="hold">
                                          <p:stCondLst>
                                            <p:cond delay="499"/>
                                          </p:stCondLst>
                                        </p:cTn>
                                        <p:tgtEl>
                                          <p:spTgt spid="39">
                                            <p:txEl>
                                              <p:pRg st="0" end="0"/>
                                            </p:txEl>
                                          </p:spTgt>
                                        </p:tgtEl>
                                        <p:attrNameLst>
                                          <p:attrName>style.visibility</p:attrName>
                                        </p:attrNameLst>
                                      </p:cBhvr>
                                      <p:to>
                                        <p:strVal val="hidden"/>
                                      </p:to>
                                    </p:set>
                                  </p:childTnLst>
                                </p:cTn>
                              </p:par>
                              <p:par>
                                <p:cTn id="26" presetID="10" presetClass="exit" presetSubtype="0" fill="hold" grpId="1" nodeType="withEffect">
                                  <p:stCondLst>
                                    <p:cond delay="0"/>
                                  </p:stCondLst>
                                  <p:iterate type="lt">
                                    <p:tmPct val="0"/>
                                  </p:iterate>
                                  <p:childTnLst>
                                    <p:animEffect transition="out" filter="fade">
                                      <p:cBhvr>
                                        <p:cTn id="27" dur="500"/>
                                        <p:tgtEl>
                                          <p:spTgt spid="9">
                                            <p:txEl>
                                              <p:pRg st="0" end="0"/>
                                            </p:txEl>
                                          </p:spTgt>
                                        </p:tgtEl>
                                      </p:cBhvr>
                                    </p:animEffect>
                                    <p:set>
                                      <p:cBhvr>
                                        <p:cTn id="28" dur="1" fill="hold">
                                          <p:stCondLst>
                                            <p:cond delay="499"/>
                                          </p:stCondLst>
                                        </p:cTn>
                                        <p:tgtEl>
                                          <p:spTgt spid="9">
                                            <p:txEl>
                                              <p:pRg st="0" end="0"/>
                                            </p:txEl>
                                          </p:spTgt>
                                        </p:tgtEl>
                                        <p:attrNameLst>
                                          <p:attrName>style.visibility</p:attrName>
                                        </p:attrNameLst>
                                      </p:cBhvr>
                                      <p:to>
                                        <p:strVal val="hidden"/>
                                      </p:to>
                                    </p:set>
                                  </p:childTnLst>
                                </p:cTn>
                              </p:par>
                              <p:par>
                                <p:cTn id="29" presetID="10" presetClass="exit" presetSubtype="0" fill="hold" grpId="1" nodeType="withEffect">
                                  <p:stCondLst>
                                    <p:cond delay="0"/>
                                  </p:stCondLst>
                                  <p:iterate type="lt">
                                    <p:tmPct val="0"/>
                                  </p:iterate>
                                  <p:childTnLst>
                                    <p:animEffect transition="out" filter="fade">
                                      <p:cBhvr>
                                        <p:cTn id="30" dur="500"/>
                                        <p:tgtEl>
                                          <p:spTgt spid="10">
                                            <p:txEl>
                                              <p:pRg st="0" end="0"/>
                                            </p:txEl>
                                          </p:spTgt>
                                        </p:tgtEl>
                                      </p:cBhvr>
                                    </p:animEffect>
                                    <p:set>
                                      <p:cBhvr>
                                        <p:cTn id="31" dur="1" fill="hold">
                                          <p:stCondLst>
                                            <p:cond delay="499"/>
                                          </p:stCondLst>
                                        </p:cTn>
                                        <p:tgtEl>
                                          <p:spTgt spid="10">
                                            <p:txEl>
                                              <p:pRg st="0" end="0"/>
                                            </p:txEl>
                                          </p:spTgt>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P spid="39" grpId="1" build="p"/>
      <p:bldP spid="9" grpId="0" build="p"/>
      <p:bldP spid="9" grpId="1" build="p"/>
      <p:bldP spid="10" grpId="0" build="p"/>
      <p:bldP spid="10" grpI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vi-VN" sz="1600">
                <a:solidFill>
                  <a:schemeClr val="bg1"/>
                </a:solidFill>
                <a:effectLst>
                  <a:outerShdw blurRad="38100" dist="38100" dir="2700000" algn="tl">
                    <a:srgbClr val="000000">
                      <a:alpha val="43137"/>
                    </a:srgbClr>
                  </a:outerShdw>
                </a:effectLst>
              </a:rPr>
              <a:t>2. Nội dung của liên minh giai cấp, tầng lớp trong thời kỳ quá độ lên chủ nghĩa xã hội</a:t>
            </a:r>
          </a:p>
        </p:txBody>
      </p:sp>
      <p:sp>
        <p:nvSpPr>
          <p:cNvPr id="39" name="Google Shape;84;p17">
            <a:extLst>
              <a:ext uri="{FF2B5EF4-FFF2-40B4-BE49-F238E27FC236}">
                <a16:creationId xmlns:a16="http://schemas.microsoft.com/office/drawing/2014/main" id="{9D3533F4-F4F1-AC35-BAF6-8D8455696232}"/>
              </a:ext>
            </a:extLst>
          </p:cNvPr>
          <p:cNvSpPr txBox="1">
            <a:spLocks noGrp="1"/>
          </p:cNvSpPr>
          <p:nvPr>
            <p:ph type="body" idx="1"/>
          </p:nvPr>
        </p:nvSpPr>
        <p:spPr>
          <a:xfrm>
            <a:off x="890700" y="755650"/>
            <a:ext cx="7362600" cy="365760"/>
          </a:xfrm>
          <a:prstGeom prst="rect">
            <a:avLst/>
          </a:prstGeom>
        </p:spPr>
        <p:txBody>
          <a:bodyPr spcFirstLastPara="1" wrap="square" lIns="0" tIns="0" rIns="0" bIns="0" anchor="t" anchorCtr="0">
            <a:noAutofit/>
          </a:bodyPr>
          <a:lstStyle/>
          <a:p>
            <a:pPr marL="0" lvl="0" indent="0">
              <a:buClr>
                <a:schemeClr val="dk1"/>
              </a:buClr>
              <a:buSzPts val="1100"/>
              <a:buNone/>
            </a:pPr>
            <a:r>
              <a:rPr lang="vi-VN" b="1"/>
              <a:t>Nội dung văn hóa xã hội của liên minh</a:t>
            </a:r>
          </a:p>
        </p:txBody>
      </p:sp>
      <p:sp>
        <p:nvSpPr>
          <p:cNvPr id="9" name="TextBox 8">
            <a:extLst>
              <a:ext uri="{FF2B5EF4-FFF2-40B4-BE49-F238E27FC236}">
                <a16:creationId xmlns:a16="http://schemas.microsoft.com/office/drawing/2014/main" id="{2A284D9C-12D5-DFD1-CEB1-EC8CADFE78CF}"/>
              </a:ext>
            </a:extLst>
          </p:cNvPr>
          <p:cNvSpPr txBox="1"/>
          <p:nvPr/>
        </p:nvSpPr>
        <p:spPr>
          <a:xfrm>
            <a:off x="890700" y="1226185"/>
            <a:ext cx="7362600" cy="276999"/>
          </a:xfrm>
          <a:prstGeom prst="rect">
            <a:avLst/>
          </a:prstGeom>
          <a:noFill/>
        </p:spPr>
        <p:txBody>
          <a:bodyPr wrap="square" rtlCol="0">
            <a:spAutoFit/>
          </a:bodyPr>
          <a:lstStyle/>
          <a:p>
            <a:pPr algn="just"/>
            <a:r>
              <a:rPr lang="en-US" sz="1200">
                <a:solidFill>
                  <a:schemeClr val="dk1"/>
                </a:solidFill>
                <a:latin typeface="Open Sans Light"/>
                <a:ea typeface="Open Sans Light"/>
                <a:cs typeface="Open Sans Light"/>
                <a:sym typeface="Open Sans Light"/>
              </a:rPr>
              <a:t>- </a:t>
            </a:r>
            <a:r>
              <a:rPr lang="vi-VN" sz="1200">
                <a:solidFill>
                  <a:schemeClr val="dk1"/>
                </a:solidFill>
                <a:latin typeface="Open Sans Light"/>
                <a:ea typeface="Open Sans Light"/>
                <a:cs typeface="Open Sans Light"/>
                <a:sym typeface="Open Sans Light"/>
              </a:rPr>
              <a:t>Phải đảm bảo kết hợp giữa tăng trưởng kinh tế với phát triển văn hóa, tiến bộ và công bằng xã hội</a:t>
            </a:r>
            <a:endParaRPr lang="en-US" sz="1200">
              <a:solidFill>
                <a:schemeClr val="dk1"/>
              </a:solidFill>
              <a:latin typeface="Open Sans Light"/>
              <a:ea typeface="Open Sans Light"/>
              <a:cs typeface="Open Sans Light"/>
              <a:sym typeface="Open Sans Light"/>
            </a:endParaRPr>
          </a:p>
        </p:txBody>
      </p:sp>
      <p:sp>
        <p:nvSpPr>
          <p:cNvPr id="10" name="TextBox 9">
            <a:extLst>
              <a:ext uri="{FF2B5EF4-FFF2-40B4-BE49-F238E27FC236}">
                <a16:creationId xmlns:a16="http://schemas.microsoft.com/office/drawing/2014/main" id="{52D5927F-45D9-6CA3-6942-C559A9824E66}"/>
              </a:ext>
            </a:extLst>
          </p:cNvPr>
          <p:cNvSpPr txBox="1"/>
          <p:nvPr/>
        </p:nvSpPr>
        <p:spPr>
          <a:xfrm>
            <a:off x="890700" y="1503184"/>
            <a:ext cx="7362600" cy="276999"/>
          </a:xfrm>
          <a:prstGeom prst="rect">
            <a:avLst/>
          </a:prstGeom>
          <a:noFill/>
        </p:spPr>
        <p:txBody>
          <a:bodyPr wrap="square" rtlCol="0">
            <a:spAutoFit/>
          </a:bodyPr>
          <a:lstStyle/>
          <a:p>
            <a:pPr algn="just"/>
            <a:r>
              <a:rPr lang="en-US" sz="1200">
                <a:solidFill>
                  <a:schemeClr val="dk1"/>
                </a:solidFill>
                <a:latin typeface="Open Sans Light"/>
                <a:ea typeface="Open Sans Light"/>
                <a:cs typeface="Open Sans Light"/>
                <a:sym typeface="Open Sans Light"/>
              </a:rPr>
              <a:t>- </a:t>
            </a:r>
            <a:r>
              <a:rPr lang="vi-VN" sz="1200">
                <a:solidFill>
                  <a:schemeClr val="dk1"/>
                </a:solidFill>
                <a:latin typeface="Open Sans Light"/>
                <a:ea typeface="Open Sans Light"/>
                <a:cs typeface="Open Sans Light"/>
                <a:sym typeface="Open Sans Light"/>
              </a:rPr>
              <a:t>Xây dựng nền văn hóa mới xã hội ch</a:t>
            </a:r>
            <a:r>
              <a:rPr lang="en-US" sz="1200">
                <a:solidFill>
                  <a:schemeClr val="dk1"/>
                </a:solidFill>
                <a:latin typeface="Open Sans Light"/>
                <a:ea typeface="Open Sans Light"/>
                <a:cs typeface="Open Sans Light"/>
                <a:sym typeface="Open Sans Light"/>
              </a:rPr>
              <a:t>ủ</a:t>
            </a:r>
            <a:r>
              <a:rPr lang="vi-VN" sz="1200">
                <a:solidFill>
                  <a:schemeClr val="dk1"/>
                </a:solidFill>
                <a:latin typeface="Open Sans Light"/>
                <a:ea typeface="Open Sans Light"/>
                <a:cs typeface="Open Sans Light"/>
                <a:sym typeface="Open Sans Light"/>
              </a:rPr>
              <a:t> nghĩa </a:t>
            </a:r>
            <a:endParaRPr lang="en-US" sz="1200">
              <a:solidFill>
                <a:schemeClr val="dk1"/>
              </a:solidFill>
              <a:latin typeface="Open Sans Light"/>
              <a:ea typeface="Open Sans Light"/>
              <a:cs typeface="Open Sans Light"/>
              <a:sym typeface="Open Sans Light"/>
            </a:endParaRPr>
          </a:p>
        </p:txBody>
      </p:sp>
      <p:sp>
        <p:nvSpPr>
          <p:cNvPr id="7" name="TextBox 6">
            <a:extLst>
              <a:ext uri="{FF2B5EF4-FFF2-40B4-BE49-F238E27FC236}">
                <a16:creationId xmlns:a16="http://schemas.microsoft.com/office/drawing/2014/main" id="{F68A7E5B-78BA-6015-C0D4-20FF5AD64852}"/>
              </a:ext>
            </a:extLst>
          </p:cNvPr>
          <p:cNvSpPr txBox="1"/>
          <p:nvPr/>
        </p:nvSpPr>
        <p:spPr>
          <a:xfrm>
            <a:off x="890700" y="1780183"/>
            <a:ext cx="7362600" cy="276999"/>
          </a:xfrm>
          <a:prstGeom prst="rect">
            <a:avLst/>
          </a:prstGeom>
          <a:noFill/>
        </p:spPr>
        <p:txBody>
          <a:bodyPr wrap="square" rtlCol="0">
            <a:spAutoFit/>
          </a:bodyPr>
          <a:lstStyle/>
          <a:p>
            <a:pPr algn="just"/>
            <a:r>
              <a:rPr lang="en-US" sz="1200">
                <a:solidFill>
                  <a:schemeClr val="dk1"/>
                </a:solidFill>
                <a:latin typeface="Open Sans Light"/>
                <a:ea typeface="Open Sans Light"/>
                <a:cs typeface="Open Sans Light"/>
                <a:sym typeface="Open Sans Light"/>
              </a:rPr>
              <a:t>- </a:t>
            </a:r>
            <a:r>
              <a:rPr lang="vi-VN" sz="1200">
                <a:solidFill>
                  <a:schemeClr val="dk1"/>
                </a:solidFill>
                <a:latin typeface="Open Sans Light"/>
                <a:ea typeface="Open Sans Light"/>
                <a:cs typeface="Open Sans Light"/>
                <a:sym typeface="Open Sans Light"/>
              </a:rPr>
              <a:t>Xóa đói giảm nghèo </a:t>
            </a:r>
            <a:endParaRPr lang="en-US" sz="1200">
              <a:solidFill>
                <a:schemeClr val="dk1"/>
              </a:solidFill>
              <a:latin typeface="Open Sans Light"/>
              <a:ea typeface="Open Sans Light"/>
              <a:cs typeface="Open Sans Light"/>
              <a:sym typeface="Open Sans Light"/>
            </a:endParaRPr>
          </a:p>
        </p:txBody>
      </p:sp>
      <p:sp>
        <p:nvSpPr>
          <p:cNvPr id="8" name="TextBox 7">
            <a:extLst>
              <a:ext uri="{FF2B5EF4-FFF2-40B4-BE49-F238E27FC236}">
                <a16:creationId xmlns:a16="http://schemas.microsoft.com/office/drawing/2014/main" id="{8FA5CC18-956D-3A7D-E44B-1538A67DA08E}"/>
              </a:ext>
            </a:extLst>
          </p:cNvPr>
          <p:cNvSpPr txBox="1"/>
          <p:nvPr/>
        </p:nvSpPr>
        <p:spPr>
          <a:xfrm>
            <a:off x="890700" y="2057182"/>
            <a:ext cx="7362600" cy="276999"/>
          </a:xfrm>
          <a:prstGeom prst="rect">
            <a:avLst/>
          </a:prstGeom>
          <a:noFill/>
        </p:spPr>
        <p:txBody>
          <a:bodyPr wrap="square" rtlCol="0">
            <a:spAutoFit/>
          </a:bodyPr>
          <a:lstStyle/>
          <a:p>
            <a:pPr algn="just"/>
            <a:r>
              <a:rPr lang="en-US" sz="1200">
                <a:solidFill>
                  <a:schemeClr val="dk1"/>
                </a:solidFill>
                <a:latin typeface="Open Sans Light"/>
                <a:ea typeface="Open Sans Light"/>
                <a:cs typeface="Open Sans Light"/>
                <a:sym typeface="Open Sans Light"/>
              </a:rPr>
              <a:t>- </a:t>
            </a:r>
            <a:r>
              <a:rPr lang="vi-VN" sz="1200">
                <a:solidFill>
                  <a:schemeClr val="dk1"/>
                </a:solidFill>
                <a:latin typeface="Open Sans Light"/>
                <a:ea typeface="Open Sans Light"/>
                <a:cs typeface="Open Sans Light"/>
                <a:sym typeface="Open Sans Light"/>
              </a:rPr>
              <a:t>Thực hiện tốt các chính sách xã hội </a:t>
            </a:r>
            <a:endParaRPr lang="en-US" sz="1200">
              <a:solidFill>
                <a:schemeClr val="dk1"/>
              </a:solidFill>
              <a:latin typeface="Open Sans Light"/>
              <a:ea typeface="Open Sans Light"/>
              <a:cs typeface="Open Sans Light"/>
              <a:sym typeface="Open Sans Light"/>
            </a:endParaRPr>
          </a:p>
        </p:txBody>
      </p:sp>
      <p:sp>
        <p:nvSpPr>
          <p:cNvPr id="11" name="TextBox 10">
            <a:extLst>
              <a:ext uri="{FF2B5EF4-FFF2-40B4-BE49-F238E27FC236}">
                <a16:creationId xmlns:a16="http://schemas.microsoft.com/office/drawing/2014/main" id="{6F06F07F-B1D6-2AD3-FACF-8D889EBD8830}"/>
              </a:ext>
            </a:extLst>
          </p:cNvPr>
          <p:cNvSpPr txBox="1"/>
          <p:nvPr/>
        </p:nvSpPr>
        <p:spPr>
          <a:xfrm>
            <a:off x="890700" y="2334181"/>
            <a:ext cx="7362600" cy="276999"/>
          </a:xfrm>
          <a:prstGeom prst="rect">
            <a:avLst/>
          </a:prstGeom>
          <a:noFill/>
        </p:spPr>
        <p:txBody>
          <a:bodyPr wrap="square" rtlCol="0">
            <a:spAutoFit/>
          </a:bodyPr>
          <a:lstStyle/>
          <a:p>
            <a:pPr algn="just"/>
            <a:r>
              <a:rPr lang="en-US" sz="1200">
                <a:solidFill>
                  <a:schemeClr val="dk1"/>
                </a:solidFill>
                <a:latin typeface="Open Sans Light"/>
                <a:ea typeface="Open Sans Light"/>
                <a:cs typeface="Open Sans Light"/>
                <a:sym typeface="Open Sans Light"/>
              </a:rPr>
              <a:t>- </a:t>
            </a:r>
            <a:r>
              <a:rPr lang="vi-VN" sz="1200">
                <a:solidFill>
                  <a:schemeClr val="dk1"/>
                </a:solidFill>
                <a:latin typeface="Open Sans Light"/>
                <a:ea typeface="Open Sans Light"/>
                <a:cs typeface="Open Sans Light"/>
                <a:sym typeface="Open Sans Light"/>
              </a:rPr>
              <a:t>Chăm sóc sức khỏe </a:t>
            </a:r>
            <a:endParaRPr lang="en-US" sz="1200">
              <a:solidFill>
                <a:schemeClr val="dk1"/>
              </a:solidFill>
              <a:latin typeface="Open Sans Light"/>
              <a:ea typeface="Open Sans Light"/>
              <a:cs typeface="Open Sans Light"/>
              <a:sym typeface="Open Sans Light"/>
            </a:endParaRPr>
          </a:p>
        </p:txBody>
      </p:sp>
      <p:sp>
        <p:nvSpPr>
          <p:cNvPr id="12" name="TextBox 11">
            <a:extLst>
              <a:ext uri="{FF2B5EF4-FFF2-40B4-BE49-F238E27FC236}">
                <a16:creationId xmlns:a16="http://schemas.microsoft.com/office/drawing/2014/main" id="{A30C3C9F-657E-1C42-A4CA-D9C3E778E585}"/>
              </a:ext>
            </a:extLst>
          </p:cNvPr>
          <p:cNvSpPr txBox="1"/>
          <p:nvPr/>
        </p:nvSpPr>
        <p:spPr>
          <a:xfrm>
            <a:off x="890700" y="2611180"/>
            <a:ext cx="7362600" cy="276999"/>
          </a:xfrm>
          <a:prstGeom prst="rect">
            <a:avLst/>
          </a:prstGeom>
          <a:noFill/>
        </p:spPr>
        <p:txBody>
          <a:bodyPr wrap="square" rtlCol="0">
            <a:spAutoFit/>
          </a:bodyPr>
          <a:lstStyle/>
          <a:p>
            <a:pPr algn="just"/>
            <a:r>
              <a:rPr lang="en-US" sz="1200">
                <a:solidFill>
                  <a:schemeClr val="dk1"/>
                </a:solidFill>
                <a:latin typeface="Open Sans Light"/>
                <a:ea typeface="Open Sans Light"/>
                <a:cs typeface="Open Sans Light"/>
                <a:sym typeface="Open Sans Light"/>
              </a:rPr>
              <a:t>- </a:t>
            </a:r>
            <a:r>
              <a:rPr lang="vi-VN" sz="1200">
                <a:solidFill>
                  <a:schemeClr val="dk1"/>
                </a:solidFill>
                <a:latin typeface="Open Sans Light"/>
                <a:ea typeface="Open Sans Light"/>
                <a:cs typeface="Open Sans Light"/>
                <a:sym typeface="Open Sans Light"/>
              </a:rPr>
              <a:t>Nâng cao dân trí, chất lượng sống, thực hiện tốt an sinh xã hội</a:t>
            </a:r>
            <a:endParaRPr lang="en-US" sz="1200">
              <a:solidFill>
                <a:schemeClr val="dk1"/>
              </a:solidFill>
              <a:latin typeface="Open Sans Light"/>
              <a:ea typeface="Open Sans Light"/>
              <a:cs typeface="Open Sans Light"/>
              <a:sym typeface="Open Sans Light"/>
            </a:endParaRPr>
          </a:p>
        </p:txBody>
      </p:sp>
      <p:pic>
        <p:nvPicPr>
          <p:cNvPr id="3" name="Picture 2" descr="A group of people standing in front of a flag&#10;&#10;Description automatically generated with medium confidence">
            <a:extLst>
              <a:ext uri="{FF2B5EF4-FFF2-40B4-BE49-F238E27FC236}">
                <a16:creationId xmlns:a16="http://schemas.microsoft.com/office/drawing/2014/main" id="{B8F58FDB-64B9-EB99-4D03-01BFF1305B70}"/>
              </a:ext>
            </a:extLst>
          </p:cNvPr>
          <p:cNvPicPr>
            <a:picLocks noChangeAspect="1"/>
          </p:cNvPicPr>
          <p:nvPr/>
        </p:nvPicPr>
        <p:blipFill>
          <a:blip r:embed="rId3"/>
          <a:stretch>
            <a:fillRect/>
          </a:stretch>
        </p:blipFill>
        <p:spPr>
          <a:xfrm>
            <a:off x="4572000" y="2611180"/>
            <a:ext cx="4034053" cy="1983288"/>
          </a:xfrm>
          <a:prstGeom prst="rect">
            <a:avLst/>
          </a:prstGeom>
        </p:spPr>
      </p:pic>
    </p:spTree>
    <p:extLst>
      <p:ext uri="{BB962C8B-B14F-4D97-AF65-F5344CB8AC3E}">
        <p14:creationId xmlns:p14="http://schemas.microsoft.com/office/powerpoint/2010/main" val="3801905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9">
                                            <p:txEl>
                                              <p:pRg st="0" end="0"/>
                                            </p:txEl>
                                          </p:spTgt>
                                        </p:tgtEl>
                                        <p:attrNameLst>
                                          <p:attrName>style.visibility</p:attrName>
                                        </p:attrNameLst>
                                      </p:cBhvr>
                                      <p:to>
                                        <p:strVal val="visible"/>
                                      </p:to>
                                    </p:set>
                                    <p:animEffect transition="in" filter="fade">
                                      <p:cBhvr>
                                        <p:cTn id="7" dur="200"/>
                                        <p:tgtEl>
                                          <p:spTgt spid="3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iterate type="lt">
                                    <p:tmPct val="10000"/>
                                  </p:iterate>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2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iterate type="lt">
                                    <p:tmPct val="10000"/>
                                  </p:iterate>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2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iterate type="lt">
                                    <p:tmPct val="10000"/>
                                  </p:iterate>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2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iterate type="lt">
                                    <p:tmPct val="10000"/>
                                  </p:iterate>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200"/>
                                        <p:tgtEl>
                                          <p:spTgt spid="8">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lt">
                                    <p:tmPct val="10000"/>
                                  </p:iterate>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fade">
                                      <p:cBhvr>
                                        <p:cTn id="35" dur="200"/>
                                        <p:tgtEl>
                                          <p:spTgt spid="11">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iterate type="lt">
                                    <p:tmPct val="10000"/>
                                  </p:iterate>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fade">
                                      <p:cBhvr>
                                        <p:cTn id="40" dur="2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P spid="9" grpId="0" build="p"/>
      <p:bldP spid="10" grpId="0" build="p"/>
      <p:bldP spid="7" grpId="0" build="p"/>
      <p:bldP spid="8" grpId="0" build="p"/>
      <p:bldP spid="11" grpId="0" build="p"/>
      <p:bldP spid="1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5" name="Google Shape;77;p16">
            <a:extLst>
              <a:ext uri="{FF2B5EF4-FFF2-40B4-BE49-F238E27FC236}">
                <a16:creationId xmlns:a16="http://schemas.microsoft.com/office/drawing/2014/main" id="{B13CEC99-5638-D6A8-69B5-7C4D59973D3A}"/>
              </a:ext>
            </a:extLst>
          </p:cNvPr>
          <p:cNvSpPr txBox="1">
            <a:spLocks/>
          </p:cNvSpPr>
          <p:nvPr/>
        </p:nvSpPr>
        <p:spPr>
          <a:xfrm>
            <a:off x="0" y="1037175"/>
            <a:ext cx="9144000" cy="2467800"/>
          </a:xfrm>
          <a:prstGeom prst="rect">
            <a:avLst/>
          </a:prstGeom>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pPr>
            <a:r>
              <a:rPr lang="en-US" sz="3100">
                <a:solidFill>
                  <a:schemeClr val="bg1"/>
                </a:solidFill>
                <a:effectLst>
                  <a:outerShdw blurRad="38100" dist="38100" dir="2700000" algn="tl">
                    <a:srgbClr val="000000">
                      <a:alpha val="43137"/>
                    </a:srgbClr>
                  </a:outerShdw>
                </a:effectLst>
                <a:latin typeface="Lexend Deca" panose="020B0604020202020204" charset="0"/>
              </a:rPr>
              <a:t>III</a:t>
            </a:r>
            <a:r>
              <a:rPr lang="vi-VN" sz="3100">
                <a:solidFill>
                  <a:schemeClr val="bg1"/>
                </a:solidFill>
                <a:effectLst>
                  <a:outerShdw blurRad="38100" dist="38100" dir="2700000" algn="tl">
                    <a:srgbClr val="000000">
                      <a:alpha val="43137"/>
                    </a:srgbClr>
                  </a:outerShdw>
                </a:effectLst>
                <a:latin typeface="Lexend Deca" panose="020B0604020202020204" charset="0"/>
              </a:rPr>
              <a:t>. Cơ cấu xã hội - giai cấp và liên minh giai cấp, tầng lớp ở Việt Nam trong thời kỳ quá độ</a:t>
            </a:r>
            <a:r>
              <a:rPr lang="en-US" sz="3100">
                <a:solidFill>
                  <a:schemeClr val="bg1"/>
                </a:solidFill>
                <a:effectLst>
                  <a:outerShdw blurRad="38100" dist="38100" dir="2700000" algn="tl">
                    <a:srgbClr val="000000">
                      <a:alpha val="43137"/>
                    </a:srgbClr>
                  </a:outerShdw>
                </a:effectLst>
                <a:latin typeface="Lexend Deca" panose="020B0604020202020204" charset="0"/>
              </a:rPr>
              <a:t> </a:t>
            </a:r>
            <a:r>
              <a:rPr lang="vi-VN" sz="3100">
                <a:solidFill>
                  <a:schemeClr val="bg1"/>
                </a:solidFill>
                <a:effectLst>
                  <a:outerShdw blurRad="38100" dist="38100" dir="2700000" algn="tl">
                    <a:srgbClr val="000000">
                      <a:alpha val="43137"/>
                    </a:srgbClr>
                  </a:outerShdw>
                </a:effectLst>
                <a:latin typeface="Lexend Deca" panose="020B0604020202020204" charset="0"/>
              </a:rPr>
              <a:t>lên</a:t>
            </a:r>
            <a:r>
              <a:rPr lang="en-US" sz="3100">
                <a:solidFill>
                  <a:schemeClr val="bg1"/>
                </a:solidFill>
                <a:effectLst>
                  <a:outerShdw blurRad="38100" dist="38100" dir="2700000" algn="tl">
                    <a:srgbClr val="000000">
                      <a:alpha val="43137"/>
                    </a:srgbClr>
                  </a:outerShdw>
                </a:effectLst>
                <a:latin typeface="Lexend Deca" panose="020B0604020202020204" charset="0"/>
              </a:rPr>
              <a:t> </a:t>
            </a:r>
            <a:r>
              <a:rPr lang="vi-VN" sz="3100">
                <a:solidFill>
                  <a:schemeClr val="bg1"/>
                </a:solidFill>
                <a:effectLst>
                  <a:outerShdw blurRad="38100" dist="38100" dir="2700000" algn="tl">
                    <a:srgbClr val="000000">
                      <a:alpha val="43137"/>
                    </a:srgbClr>
                  </a:outerShdw>
                </a:effectLst>
                <a:latin typeface="Lexend Deca" panose="020B0604020202020204" charset="0"/>
              </a:rPr>
              <a:t>chủ nghĩa xã hội</a:t>
            </a:r>
          </a:p>
        </p:txBody>
      </p:sp>
    </p:spTree>
    <p:extLst>
      <p:ext uri="{BB962C8B-B14F-4D97-AF65-F5344CB8AC3E}">
        <p14:creationId xmlns:p14="http://schemas.microsoft.com/office/powerpoint/2010/main" val="26926969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1" name="Google Shape;171;p27"/>
          <p:cNvSpPr/>
          <p:nvPr/>
        </p:nvSpPr>
        <p:spPr>
          <a:xfrm>
            <a:off x="2638425" y="1222250"/>
            <a:ext cx="3867150" cy="442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bg1"/>
                </a:solidFill>
                <a:effectLst>
                  <a:outerShdw blurRad="38100" dist="38100" dir="2700000" algn="tl">
                    <a:srgbClr val="000000">
                      <a:alpha val="43137"/>
                    </a:srgbClr>
                  </a:outerShdw>
                </a:effectLst>
                <a:latin typeface="Lexend Deca" panose="020B0604020202020204" charset="0"/>
                <a:sym typeface="Open Sans Light"/>
              </a:rPr>
              <a:t>III</a:t>
            </a:r>
            <a:r>
              <a:rPr lang="vi-VN" sz="1000">
                <a:solidFill>
                  <a:schemeClr val="bg1"/>
                </a:solidFill>
                <a:effectLst>
                  <a:outerShdw blurRad="38100" dist="38100" dir="2700000" algn="tl">
                    <a:srgbClr val="000000">
                      <a:alpha val="43137"/>
                    </a:srgbClr>
                  </a:outerShdw>
                </a:effectLst>
                <a:latin typeface="Lexend Deca" panose="020B0604020202020204" charset="0"/>
                <a:sym typeface="Open Sans Light"/>
              </a:rPr>
              <a:t>. Cơ cấu xã hội - giai cấp và liên minh giai cấp, tầng lớp ở Việt Nam trong thời kỳ quá độ lên chủ nghĩa xã hội</a:t>
            </a:r>
          </a:p>
        </p:txBody>
      </p:sp>
      <p:sp>
        <p:nvSpPr>
          <p:cNvPr id="172" name="Google Shape;172;p27"/>
          <p:cNvSpPr/>
          <p:nvPr/>
        </p:nvSpPr>
        <p:spPr>
          <a:xfrm>
            <a:off x="4858078" y="2121951"/>
            <a:ext cx="36576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a:r>
              <a:rPr lang="en-US" sz="1000">
                <a:solidFill>
                  <a:schemeClr val="bg1"/>
                </a:solidFill>
                <a:effectLst>
                  <a:outerShdw blurRad="38100" dist="38100" dir="2700000" algn="tl">
                    <a:srgbClr val="000000">
                      <a:alpha val="43137"/>
                    </a:srgbClr>
                  </a:outerShdw>
                </a:effectLst>
                <a:latin typeface="Lexend Deca" panose="020B0604020202020204" charset="0"/>
                <a:sym typeface="Open Sans Light"/>
              </a:rPr>
              <a:t>2</a:t>
            </a:r>
            <a:r>
              <a:rPr lang="vi-VN" sz="1000">
                <a:solidFill>
                  <a:schemeClr val="bg1"/>
                </a:solidFill>
                <a:effectLst>
                  <a:outerShdw blurRad="38100" dist="38100" dir="2700000" algn="tl">
                    <a:srgbClr val="000000">
                      <a:alpha val="43137"/>
                    </a:srgbClr>
                  </a:outerShdw>
                </a:effectLst>
                <a:latin typeface="Lexend Deca" panose="020B0604020202020204" charset="0"/>
                <a:sym typeface="Open Sans Light"/>
              </a:rPr>
              <a:t>. Liên minh giai cấp, tầng lớp trong thời kỳ quá độ lên chủ nghĩa xã hội ở Việt Nam</a:t>
            </a:r>
          </a:p>
        </p:txBody>
      </p:sp>
      <p:sp>
        <p:nvSpPr>
          <p:cNvPr id="173" name="Google Shape;173;p27"/>
          <p:cNvSpPr/>
          <p:nvPr/>
        </p:nvSpPr>
        <p:spPr>
          <a:xfrm>
            <a:off x="628324" y="2129250"/>
            <a:ext cx="36576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a:r>
              <a:rPr lang="en-US" sz="1000">
                <a:solidFill>
                  <a:schemeClr val="bg1"/>
                </a:solidFill>
                <a:effectLst>
                  <a:outerShdw blurRad="38100" dist="38100" dir="2700000" algn="tl">
                    <a:srgbClr val="000000">
                      <a:alpha val="43137"/>
                    </a:srgbClr>
                  </a:outerShdw>
                </a:effectLst>
                <a:latin typeface="Lexend Deca" panose="020B0604020202020204" charset="0"/>
                <a:sym typeface="Open Sans Light"/>
              </a:rPr>
              <a:t>1</a:t>
            </a:r>
            <a:r>
              <a:rPr lang="vi-VN" sz="1000">
                <a:solidFill>
                  <a:schemeClr val="bg1"/>
                </a:solidFill>
                <a:effectLst>
                  <a:outerShdw blurRad="38100" dist="38100" dir="2700000" algn="tl">
                    <a:srgbClr val="000000">
                      <a:alpha val="43137"/>
                    </a:srgbClr>
                  </a:outerShdw>
                </a:effectLst>
                <a:latin typeface="Lexend Deca" panose="020B0604020202020204" charset="0"/>
                <a:sym typeface="Open Sans Light"/>
              </a:rPr>
              <a:t>. Cơ cấu xã hội - giai cấp trong thời kỳ quá độ lên</a:t>
            </a:r>
            <a:endParaRPr lang="en-US" sz="1000">
              <a:solidFill>
                <a:schemeClr val="bg1"/>
              </a:solidFill>
              <a:effectLst>
                <a:outerShdw blurRad="38100" dist="38100" dir="2700000" algn="tl">
                  <a:srgbClr val="000000">
                    <a:alpha val="43137"/>
                  </a:srgbClr>
                </a:outerShdw>
              </a:effectLst>
              <a:latin typeface="Lexend Deca" panose="020B0604020202020204" charset="0"/>
              <a:sym typeface="Open Sans Light"/>
            </a:endParaRPr>
          </a:p>
          <a:p>
            <a:pPr lvl="0" algn="ctr"/>
            <a:r>
              <a:rPr lang="vi-VN" sz="1000">
                <a:solidFill>
                  <a:schemeClr val="bg1"/>
                </a:solidFill>
                <a:effectLst>
                  <a:outerShdw blurRad="38100" dist="38100" dir="2700000" algn="tl">
                    <a:srgbClr val="000000">
                      <a:alpha val="43137"/>
                    </a:srgbClr>
                  </a:outerShdw>
                </a:effectLst>
                <a:latin typeface="Lexend Deca" panose="020B0604020202020204" charset="0"/>
                <a:sym typeface="Open Sans Light"/>
              </a:rPr>
              <a:t>chủ nghĩa xã hội ở Việt Nam</a:t>
            </a:r>
          </a:p>
        </p:txBody>
      </p:sp>
      <p:sp>
        <p:nvSpPr>
          <p:cNvPr id="176" name="Google Shape;176;p27"/>
          <p:cNvSpPr/>
          <p:nvPr/>
        </p:nvSpPr>
        <p:spPr>
          <a:xfrm>
            <a:off x="628324" y="3019519"/>
            <a:ext cx="3657600" cy="438912"/>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lvl="0" algn="ctr"/>
            <a:r>
              <a:rPr lang="vi-VN" sz="1000">
                <a:solidFill>
                  <a:schemeClr val="bg1"/>
                </a:solidFill>
                <a:effectLst>
                  <a:outerShdw blurRad="38100" dist="38100" dir="2700000" algn="tl">
                    <a:srgbClr val="000000">
                      <a:alpha val="43137"/>
                    </a:srgbClr>
                  </a:outerShdw>
                </a:effectLst>
                <a:latin typeface="Lexend Deca" panose="020B0604020202020204" charset="0"/>
                <a:sym typeface="Open Sans Light"/>
              </a:rPr>
              <a:t>2.1. Nội dung của liên minh giai cấp, tầng lớp trong thời kỳ quá độ lên chủ nghĩa xã hội ở Việt Nam</a:t>
            </a:r>
          </a:p>
        </p:txBody>
      </p:sp>
      <p:sp>
        <p:nvSpPr>
          <p:cNvPr id="177" name="Google Shape;177;p27"/>
          <p:cNvSpPr/>
          <p:nvPr/>
        </p:nvSpPr>
        <p:spPr>
          <a:xfrm>
            <a:off x="4858076" y="3019519"/>
            <a:ext cx="3657600" cy="73152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lvl="0" algn="ctr"/>
            <a:r>
              <a:rPr lang="en-US" sz="1000">
                <a:solidFill>
                  <a:schemeClr val="bg1"/>
                </a:solidFill>
                <a:effectLst>
                  <a:outerShdw blurRad="38100" dist="38100" dir="2700000" algn="tl">
                    <a:srgbClr val="000000">
                      <a:alpha val="43137"/>
                    </a:srgbClr>
                  </a:outerShdw>
                </a:effectLst>
                <a:latin typeface="Lexend Deca" panose="020B0604020202020204" charset="0"/>
                <a:sym typeface="Open Sans Light"/>
              </a:rPr>
              <a:t>2</a:t>
            </a:r>
            <a:r>
              <a:rPr lang="vi-VN" sz="1000">
                <a:solidFill>
                  <a:schemeClr val="bg1"/>
                </a:solidFill>
                <a:effectLst>
                  <a:outerShdw blurRad="38100" dist="38100" dir="2700000" algn="tl">
                    <a:srgbClr val="000000">
                      <a:alpha val="43137"/>
                    </a:srgbClr>
                  </a:outerShdw>
                </a:effectLst>
                <a:latin typeface="Lexend Deca" panose="020B0604020202020204" charset="0"/>
                <a:sym typeface="Open Sans Light"/>
              </a:rPr>
              <a:t>.2. Phương hướng cơ bản để xây dựng cơ cấu xã hội - giai cấp và tăng cường liên minh giai cấp, tầng lớp trong thời kỳ quá độ lên chủ nghĩa xã hội ở Việt Nam</a:t>
            </a:r>
          </a:p>
        </p:txBody>
      </p:sp>
      <p:cxnSp>
        <p:nvCxnSpPr>
          <p:cNvPr id="178" name="Google Shape;178;p27"/>
          <p:cNvCxnSpPr>
            <a:cxnSpLocks/>
            <a:stCxn id="171" idx="2"/>
            <a:endCxn id="172" idx="0"/>
          </p:cNvCxnSpPr>
          <p:nvPr/>
        </p:nvCxnSpPr>
        <p:spPr>
          <a:xfrm rot="16200000" flipH="1">
            <a:off x="5400839" y="835911"/>
            <a:ext cx="457201" cy="2114878"/>
          </a:xfrm>
          <a:prstGeom prst="bentConnector3">
            <a:avLst>
              <a:gd name="adj1" fmla="val 50000"/>
            </a:avLst>
          </a:prstGeom>
          <a:noFill/>
          <a:ln w="19050" cap="flat" cmpd="sng">
            <a:solidFill>
              <a:schemeClr val="accent3"/>
            </a:solidFill>
            <a:prstDash val="solid"/>
            <a:round/>
            <a:headEnd type="none" w="sm" len="sm"/>
            <a:tailEnd type="none" w="sm" len="sm"/>
          </a:ln>
        </p:spPr>
      </p:cxnSp>
      <p:cxnSp>
        <p:nvCxnSpPr>
          <p:cNvPr id="179" name="Google Shape;179;p27"/>
          <p:cNvCxnSpPr>
            <a:cxnSpLocks/>
            <a:stCxn id="173" idx="0"/>
            <a:endCxn id="171" idx="2"/>
          </p:cNvCxnSpPr>
          <p:nvPr/>
        </p:nvCxnSpPr>
        <p:spPr>
          <a:xfrm rot="5400000" flipH="1" flipV="1">
            <a:off x="3282312" y="839562"/>
            <a:ext cx="464500" cy="2114876"/>
          </a:xfrm>
          <a:prstGeom prst="bentConnector3">
            <a:avLst>
              <a:gd name="adj1" fmla="val 50000"/>
            </a:avLst>
          </a:prstGeom>
          <a:noFill/>
          <a:ln w="19050" cap="flat" cmpd="sng">
            <a:solidFill>
              <a:schemeClr val="accent3"/>
            </a:solidFill>
            <a:prstDash val="solid"/>
            <a:round/>
            <a:headEnd type="none" w="sm" len="sm"/>
            <a:tailEnd type="none" w="sm" len="sm"/>
          </a:ln>
        </p:spPr>
      </p:cxnSp>
      <p:cxnSp>
        <p:nvCxnSpPr>
          <p:cNvPr id="183" name="Google Shape;183;p27"/>
          <p:cNvCxnSpPr>
            <a:cxnSpLocks/>
            <a:stCxn id="176" idx="0"/>
            <a:endCxn id="172" idx="2"/>
          </p:cNvCxnSpPr>
          <p:nvPr/>
        </p:nvCxnSpPr>
        <p:spPr>
          <a:xfrm rot="5400000" flipH="1" flipV="1">
            <a:off x="4344467" y="677108"/>
            <a:ext cx="455068" cy="4229754"/>
          </a:xfrm>
          <a:prstGeom prst="bentConnector3">
            <a:avLst>
              <a:gd name="adj1" fmla="val 50000"/>
            </a:avLst>
          </a:prstGeom>
          <a:noFill/>
          <a:ln w="19050" cap="flat" cmpd="sng">
            <a:solidFill>
              <a:schemeClr val="accent3"/>
            </a:solidFill>
            <a:prstDash val="solid"/>
            <a:round/>
            <a:headEnd type="none" w="sm" len="sm"/>
            <a:tailEnd type="none" w="sm" len="sm"/>
          </a:ln>
        </p:spPr>
      </p:cxnSp>
      <p:cxnSp>
        <p:nvCxnSpPr>
          <p:cNvPr id="39" name="Google Shape;183;p27">
            <a:extLst>
              <a:ext uri="{FF2B5EF4-FFF2-40B4-BE49-F238E27FC236}">
                <a16:creationId xmlns:a16="http://schemas.microsoft.com/office/drawing/2014/main" id="{46A5A2D1-E8DE-2B96-3BE7-DA44793B1E64}"/>
              </a:ext>
            </a:extLst>
          </p:cNvPr>
          <p:cNvCxnSpPr>
            <a:cxnSpLocks/>
            <a:stCxn id="177" idx="0"/>
            <a:endCxn id="172" idx="2"/>
          </p:cNvCxnSpPr>
          <p:nvPr/>
        </p:nvCxnSpPr>
        <p:spPr>
          <a:xfrm rot="5400000" flipH="1" flipV="1">
            <a:off x="6459343" y="2791984"/>
            <a:ext cx="455068" cy="2"/>
          </a:xfrm>
          <a:prstGeom prst="bentConnector3">
            <a:avLst>
              <a:gd name="adj1" fmla="val 50000"/>
            </a:avLst>
          </a:prstGeom>
          <a:noFill/>
          <a:ln w="19050" cap="flat" cmpd="sng">
            <a:solidFill>
              <a:schemeClr val="accent3"/>
            </a:solidFill>
            <a:prstDash val="solid"/>
            <a:round/>
            <a:headEnd type="none" w="sm" len="sm"/>
            <a:tailEnd type="none" w="sm" len="sm"/>
          </a:ln>
        </p:spPr>
      </p:cxnSp>
    </p:spTree>
    <p:extLst>
      <p:ext uri="{BB962C8B-B14F-4D97-AF65-F5344CB8AC3E}">
        <p14:creationId xmlns:p14="http://schemas.microsoft.com/office/powerpoint/2010/main" val="35357017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79"/>
                                        </p:tgtEl>
                                        <p:attrNameLst>
                                          <p:attrName>style.visibility</p:attrName>
                                        </p:attrNameLst>
                                      </p:cBhvr>
                                      <p:to>
                                        <p:strVal val="visible"/>
                                      </p:to>
                                    </p:set>
                                    <p:animEffect transition="in" filter="wipe(right)">
                                      <p:cBhvr>
                                        <p:cTn id="11" dur="500"/>
                                        <p:tgtEl>
                                          <p:spTgt spid="17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500"/>
                                        <p:tgtEl>
                                          <p:spTgt spid="17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78"/>
                                        </p:tgtEl>
                                        <p:attrNameLst>
                                          <p:attrName>style.visibility</p:attrName>
                                        </p:attrNameLst>
                                      </p:cBhvr>
                                      <p:to>
                                        <p:strVal val="visible"/>
                                      </p:to>
                                    </p:set>
                                    <p:animEffect transition="in" filter="wipe(left)">
                                      <p:cBhvr>
                                        <p:cTn id="19" dur="500"/>
                                        <p:tgtEl>
                                          <p:spTgt spid="17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2"/>
                                        </p:tgtEl>
                                        <p:attrNameLst>
                                          <p:attrName>style.visibility</p:attrName>
                                        </p:attrNameLst>
                                      </p:cBhvr>
                                      <p:to>
                                        <p:strVal val="visible"/>
                                      </p:to>
                                    </p:set>
                                    <p:animEffect transition="in" filter="fade">
                                      <p:cBhvr>
                                        <p:cTn id="23" dur="500"/>
                                        <p:tgtEl>
                                          <p:spTgt spid="172"/>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183"/>
                                        </p:tgtEl>
                                        <p:attrNameLst>
                                          <p:attrName>style.visibility</p:attrName>
                                        </p:attrNameLst>
                                      </p:cBhvr>
                                      <p:to>
                                        <p:strVal val="visible"/>
                                      </p:to>
                                    </p:set>
                                    <p:animEffect transition="in" filter="wipe(right)">
                                      <p:cBhvr>
                                        <p:cTn id="27" dur="500"/>
                                        <p:tgtEl>
                                          <p:spTgt spid="18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76"/>
                                        </p:tgtEl>
                                        <p:attrNameLst>
                                          <p:attrName>style.visibility</p:attrName>
                                        </p:attrNameLst>
                                      </p:cBhvr>
                                      <p:to>
                                        <p:strVal val="visible"/>
                                      </p:to>
                                    </p:set>
                                    <p:animEffect transition="in" filter="fade">
                                      <p:cBhvr>
                                        <p:cTn id="31" dur="500"/>
                                        <p:tgtEl>
                                          <p:spTgt spid="176"/>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500"/>
                                        <p:tgtEl>
                                          <p:spTgt spid="3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77"/>
                                        </p:tgtEl>
                                        <p:attrNameLst>
                                          <p:attrName>style.visibility</p:attrName>
                                        </p:attrNameLst>
                                      </p:cBhvr>
                                      <p:to>
                                        <p:strVal val="visible"/>
                                      </p:to>
                                    </p:set>
                                    <p:animEffect transition="in" filter="fade">
                                      <p:cBhvr>
                                        <p:cTn id="39"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2" grpId="0" animBg="1"/>
      <p:bldP spid="173" grpId="0" animBg="1"/>
      <p:bldP spid="176" grpId="0" animBg="1"/>
      <p:bldP spid="17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sz="1800">
                <a:solidFill>
                  <a:srgbClr val="FF0000"/>
                </a:solidFill>
                <a:effectLst>
                  <a:outerShdw blurRad="38100" dist="38100" dir="2700000" algn="tl">
                    <a:srgbClr val="000000">
                      <a:alpha val="43137"/>
                    </a:srgbClr>
                  </a:outerShdw>
                </a:effectLst>
              </a:rPr>
              <a:t>1</a:t>
            </a:r>
            <a:r>
              <a:rPr lang="vi-VN" sz="1800">
                <a:solidFill>
                  <a:srgbClr val="FF0000"/>
                </a:solidFill>
                <a:effectLst>
                  <a:outerShdw blurRad="38100" dist="38100" dir="2700000" algn="tl">
                    <a:srgbClr val="000000">
                      <a:alpha val="43137"/>
                    </a:srgbClr>
                  </a:outerShdw>
                </a:effectLst>
              </a:rPr>
              <a:t>. Cơ cấu xã hội – giai cấp trong thời kỳ quá độ lên chủ nghĩa xã hội ở Việt Nam</a:t>
            </a:r>
          </a:p>
        </p:txBody>
      </p:sp>
      <p:sp>
        <p:nvSpPr>
          <p:cNvPr id="19" name="Google Shape;84;p17">
            <a:extLst>
              <a:ext uri="{FF2B5EF4-FFF2-40B4-BE49-F238E27FC236}">
                <a16:creationId xmlns:a16="http://schemas.microsoft.com/office/drawing/2014/main" id="{8C2975CB-1B5A-9AB6-67A7-259CEEE578C3}"/>
              </a:ext>
            </a:extLst>
          </p:cNvPr>
          <p:cNvSpPr txBox="1">
            <a:spLocks noGrp="1"/>
          </p:cNvSpPr>
          <p:nvPr>
            <p:ph type="body" idx="1"/>
          </p:nvPr>
        </p:nvSpPr>
        <p:spPr>
          <a:xfrm>
            <a:off x="890700" y="755650"/>
            <a:ext cx="3200400" cy="36576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b="1"/>
              <a:t>Đặc điểm</a:t>
            </a:r>
          </a:p>
        </p:txBody>
      </p:sp>
      <p:sp>
        <p:nvSpPr>
          <p:cNvPr id="20" name="TextBox 19">
            <a:extLst>
              <a:ext uri="{FF2B5EF4-FFF2-40B4-BE49-F238E27FC236}">
                <a16:creationId xmlns:a16="http://schemas.microsoft.com/office/drawing/2014/main" id="{E96D73AB-B9B8-E443-7593-5092D7B6E704}"/>
              </a:ext>
            </a:extLst>
          </p:cNvPr>
          <p:cNvSpPr txBox="1"/>
          <p:nvPr/>
        </p:nvSpPr>
        <p:spPr>
          <a:xfrm>
            <a:off x="890700" y="1260558"/>
            <a:ext cx="7362600" cy="523220"/>
          </a:xfrm>
          <a:prstGeom prst="rect">
            <a:avLst/>
          </a:prstGeom>
          <a:noFill/>
        </p:spPr>
        <p:txBody>
          <a:bodyPr wrap="square" rtlCol="0">
            <a:spAutoFit/>
          </a:bodyPr>
          <a:lstStyle/>
          <a:p>
            <a:pPr algn="just"/>
            <a:r>
              <a:rPr lang="en-US">
                <a:solidFill>
                  <a:schemeClr val="dk1"/>
                </a:solidFill>
                <a:latin typeface="Open Sans Light"/>
                <a:ea typeface="Open Sans Light"/>
                <a:cs typeface="Open Sans Light"/>
                <a:sym typeface="Open Sans Light"/>
              </a:rPr>
              <a:t>- </a:t>
            </a:r>
            <a:r>
              <a:rPr lang="vi-VN">
                <a:solidFill>
                  <a:schemeClr val="dk1"/>
                </a:solidFill>
                <a:latin typeface="Open Sans Light"/>
                <a:ea typeface="Open Sans Light"/>
                <a:cs typeface="Open Sans Light"/>
                <a:sym typeface="Open Sans Light"/>
              </a:rPr>
              <a:t>Sự biến đổi cơ cấu xã hội - giai cấp vừa đảm bảo quy luật phổ biến, vừa mang tính đặc thù của xã hội Việt Nam</a:t>
            </a:r>
            <a:endParaRPr lang="en-US">
              <a:solidFill>
                <a:schemeClr val="dk1"/>
              </a:solidFill>
              <a:latin typeface="Open Sans Light"/>
              <a:ea typeface="Open Sans Light"/>
              <a:cs typeface="Open Sans Light"/>
              <a:sym typeface="Open Sans Light"/>
            </a:endParaRPr>
          </a:p>
        </p:txBody>
      </p:sp>
      <p:sp>
        <p:nvSpPr>
          <p:cNvPr id="21" name="TextBox 20">
            <a:extLst>
              <a:ext uri="{FF2B5EF4-FFF2-40B4-BE49-F238E27FC236}">
                <a16:creationId xmlns:a16="http://schemas.microsoft.com/office/drawing/2014/main" id="{DF179C7D-72A1-E17F-2D80-DB49AC335FA5}"/>
              </a:ext>
            </a:extLst>
          </p:cNvPr>
          <p:cNvSpPr txBox="1"/>
          <p:nvPr/>
        </p:nvSpPr>
        <p:spPr>
          <a:xfrm>
            <a:off x="890700" y="1783778"/>
            <a:ext cx="7362600" cy="523220"/>
          </a:xfrm>
          <a:prstGeom prst="rect">
            <a:avLst/>
          </a:prstGeom>
          <a:noFill/>
        </p:spPr>
        <p:txBody>
          <a:bodyPr wrap="square" rtlCol="0">
            <a:spAutoFit/>
          </a:bodyPr>
          <a:lstStyle/>
          <a:p>
            <a:pPr algn="just"/>
            <a:r>
              <a:rPr lang="en-US">
                <a:solidFill>
                  <a:schemeClr val="dk1"/>
                </a:solidFill>
                <a:latin typeface="Open Sans Light"/>
                <a:ea typeface="Open Sans Light"/>
                <a:cs typeface="Open Sans Light"/>
                <a:sym typeface="Open Sans Light"/>
              </a:rPr>
              <a:t>-</a:t>
            </a:r>
            <a:r>
              <a:rPr lang="vi-VN">
                <a:solidFill>
                  <a:schemeClr val="dk1"/>
                </a:solidFill>
                <a:latin typeface="Open Sans Light"/>
                <a:ea typeface="Open Sans Light"/>
                <a:cs typeface="Open Sans Light"/>
                <a:sym typeface="Open Sans Light"/>
              </a:rPr>
              <a:t> Trong sự biến đổi của cơ cấu xã hội - giai cấp, vị trí, vai trò của các giai cấp, tầng lớp xã hội ngày càng được khẳng định</a:t>
            </a:r>
            <a:endParaRPr lang="en-US">
              <a:solidFill>
                <a:schemeClr val="dk1"/>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88950852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3" presetClass="emph" presetSubtype="2" fill="hold" grpId="1" nodeType="afterEffect">
                                  <p:stCondLst>
                                    <p:cond delay="0"/>
                                  </p:stCondLst>
                                  <p:childTnLst>
                                    <p:animClr clrSpc="rgb" dir="cw">
                                      <p:cBhvr override="childStyle">
                                        <p:cTn id="10" dur="1000" fill="hold"/>
                                        <p:tgtEl>
                                          <p:spTgt spid="6"/>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iterate type="lt">
                                    <p:tmPct val="10000"/>
                                  </p:iterate>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200"/>
                                        <p:tgtEl>
                                          <p:spTgt spid="1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iterate type="lt">
                                    <p:tmPct val="10000"/>
                                  </p:iterate>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fade">
                                      <p:cBhvr>
                                        <p:cTn id="20" dur="200"/>
                                        <p:tgtEl>
                                          <p:spTgt spid="2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iterate type="lt">
                                    <p:tmPct val="10000"/>
                                  </p:iterate>
                                  <p:childTnLst>
                                    <p:set>
                                      <p:cBhvr>
                                        <p:cTn id="24" dur="1" fill="hold">
                                          <p:stCondLst>
                                            <p:cond delay="0"/>
                                          </p:stCondLst>
                                        </p:cTn>
                                        <p:tgtEl>
                                          <p:spTgt spid="21">
                                            <p:txEl>
                                              <p:pRg st="0" end="0"/>
                                            </p:txEl>
                                          </p:spTgt>
                                        </p:tgtEl>
                                        <p:attrNameLst>
                                          <p:attrName>style.visibility</p:attrName>
                                        </p:attrNameLst>
                                      </p:cBhvr>
                                      <p:to>
                                        <p:strVal val="visible"/>
                                      </p:to>
                                    </p:set>
                                    <p:animEffect transition="in" filter="fade">
                                      <p:cBhvr>
                                        <p:cTn id="25" dur="200"/>
                                        <p:tgtEl>
                                          <p:spTgt spid="2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iterate type="lt">
                                    <p:tmPct val="0"/>
                                  </p:iterate>
                                  <p:childTnLst>
                                    <p:animEffect transition="out" filter="fade">
                                      <p:cBhvr>
                                        <p:cTn id="29" dur="500"/>
                                        <p:tgtEl>
                                          <p:spTgt spid="19">
                                            <p:txEl>
                                              <p:pRg st="0" end="0"/>
                                            </p:txEl>
                                          </p:spTgt>
                                        </p:tgtEl>
                                      </p:cBhvr>
                                    </p:animEffect>
                                    <p:set>
                                      <p:cBhvr>
                                        <p:cTn id="30" dur="1" fill="hold">
                                          <p:stCondLst>
                                            <p:cond delay="499"/>
                                          </p:stCondLst>
                                        </p:cTn>
                                        <p:tgtEl>
                                          <p:spTgt spid="19">
                                            <p:txEl>
                                              <p:pRg st="0" end="0"/>
                                            </p:txEl>
                                          </p:spTgt>
                                        </p:tgtEl>
                                        <p:attrNameLst>
                                          <p:attrName>style.visibility</p:attrName>
                                        </p:attrNameLst>
                                      </p:cBhvr>
                                      <p:to>
                                        <p:strVal val="hidden"/>
                                      </p:to>
                                    </p:set>
                                  </p:childTnLst>
                                </p:cTn>
                              </p:par>
                              <p:par>
                                <p:cTn id="31" presetID="10" presetClass="exit" presetSubtype="0" fill="hold" grpId="1" nodeType="withEffect">
                                  <p:stCondLst>
                                    <p:cond delay="0"/>
                                  </p:stCondLst>
                                  <p:iterate type="lt">
                                    <p:tmPct val="0"/>
                                  </p:iterate>
                                  <p:childTnLst>
                                    <p:animEffect transition="out" filter="fade">
                                      <p:cBhvr>
                                        <p:cTn id="32" dur="500"/>
                                        <p:tgtEl>
                                          <p:spTgt spid="20">
                                            <p:txEl>
                                              <p:pRg st="0" end="0"/>
                                            </p:txEl>
                                          </p:spTgt>
                                        </p:tgtEl>
                                      </p:cBhvr>
                                    </p:animEffect>
                                    <p:set>
                                      <p:cBhvr>
                                        <p:cTn id="33" dur="1" fill="hold">
                                          <p:stCondLst>
                                            <p:cond delay="499"/>
                                          </p:stCondLst>
                                        </p:cTn>
                                        <p:tgtEl>
                                          <p:spTgt spid="20">
                                            <p:txEl>
                                              <p:pRg st="0" end="0"/>
                                            </p:txEl>
                                          </p:spTgt>
                                        </p:tgtEl>
                                        <p:attrNameLst>
                                          <p:attrName>style.visibility</p:attrName>
                                        </p:attrNameLst>
                                      </p:cBhvr>
                                      <p:to>
                                        <p:strVal val="hidden"/>
                                      </p:to>
                                    </p:set>
                                  </p:childTnLst>
                                </p:cTn>
                              </p:par>
                              <p:par>
                                <p:cTn id="34" presetID="10" presetClass="exit" presetSubtype="0" fill="hold" grpId="1" nodeType="withEffect">
                                  <p:stCondLst>
                                    <p:cond delay="0"/>
                                  </p:stCondLst>
                                  <p:iterate type="lt">
                                    <p:tmPct val="0"/>
                                  </p:iterate>
                                  <p:childTnLst>
                                    <p:animEffect transition="out" filter="fade">
                                      <p:cBhvr>
                                        <p:cTn id="35" dur="500"/>
                                        <p:tgtEl>
                                          <p:spTgt spid="21">
                                            <p:txEl>
                                              <p:pRg st="0" end="0"/>
                                            </p:txEl>
                                          </p:spTgt>
                                        </p:tgtEl>
                                      </p:cBhvr>
                                    </p:animEffect>
                                    <p:set>
                                      <p:cBhvr>
                                        <p:cTn id="36" dur="1" fill="hold">
                                          <p:stCondLst>
                                            <p:cond delay="499"/>
                                          </p:stCondLst>
                                        </p:cTn>
                                        <p:tgtEl>
                                          <p:spTgt spid="2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9" grpId="0" build="p"/>
      <p:bldP spid="19" grpId="1" build="p"/>
      <p:bldP spid="20" grpId="0" build="p"/>
      <p:bldP spid="20" grpId="1" build="allAtOnce"/>
      <p:bldP spid="21" grpId="0" build="p"/>
      <p:bldP spid="21" grpId="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sz="1800">
                <a:solidFill>
                  <a:schemeClr val="bg1"/>
                </a:solidFill>
                <a:effectLst>
                  <a:outerShdw blurRad="38100" dist="38100" dir="2700000" algn="tl">
                    <a:srgbClr val="000000">
                      <a:alpha val="43137"/>
                    </a:srgbClr>
                  </a:outerShdw>
                </a:effectLst>
              </a:rPr>
              <a:t>1</a:t>
            </a:r>
            <a:r>
              <a:rPr lang="vi-VN" sz="1800">
                <a:solidFill>
                  <a:schemeClr val="bg1"/>
                </a:solidFill>
                <a:effectLst>
                  <a:outerShdw blurRad="38100" dist="38100" dir="2700000" algn="tl">
                    <a:srgbClr val="000000">
                      <a:alpha val="43137"/>
                    </a:srgbClr>
                  </a:outerShdw>
                </a:effectLst>
              </a:rPr>
              <a:t>. Cơ cấu xã hội – giai cấp trong thời kỳ quá độ lên chủ nghĩa xã hội ở Việt Nam</a:t>
            </a:r>
          </a:p>
        </p:txBody>
      </p:sp>
      <p:sp>
        <p:nvSpPr>
          <p:cNvPr id="19" name="Google Shape;84;p17">
            <a:extLst>
              <a:ext uri="{FF2B5EF4-FFF2-40B4-BE49-F238E27FC236}">
                <a16:creationId xmlns:a16="http://schemas.microsoft.com/office/drawing/2014/main" id="{8C2975CB-1B5A-9AB6-67A7-259CEEE578C3}"/>
              </a:ext>
            </a:extLst>
          </p:cNvPr>
          <p:cNvSpPr txBox="1">
            <a:spLocks noGrp="1"/>
          </p:cNvSpPr>
          <p:nvPr>
            <p:ph type="body" idx="1"/>
          </p:nvPr>
        </p:nvSpPr>
        <p:spPr>
          <a:xfrm>
            <a:off x="890700" y="755650"/>
            <a:ext cx="7362600" cy="365760"/>
          </a:xfrm>
          <a:prstGeom prst="rect">
            <a:avLst/>
          </a:prstGeom>
        </p:spPr>
        <p:txBody>
          <a:bodyPr spcFirstLastPara="1" wrap="square" lIns="0" tIns="0" rIns="0" bIns="0" anchor="t" anchorCtr="0">
            <a:noAutofit/>
          </a:bodyPr>
          <a:lstStyle/>
          <a:p>
            <a:pPr marL="0" lvl="0" indent="0">
              <a:buClr>
                <a:schemeClr val="dk1"/>
              </a:buClr>
              <a:buSzPts val="1100"/>
              <a:buNone/>
            </a:pPr>
            <a:r>
              <a:rPr lang="vi-VN" sz="1800" b="1"/>
              <a:t>Cơ cấu xã hội – giai cấp công nhân của Việt Nam trong Thời kì quá độ</a:t>
            </a:r>
          </a:p>
        </p:txBody>
      </p:sp>
      <p:sp>
        <p:nvSpPr>
          <p:cNvPr id="7" name="Google Shape;171;p27">
            <a:extLst>
              <a:ext uri="{FF2B5EF4-FFF2-40B4-BE49-F238E27FC236}">
                <a16:creationId xmlns:a16="http://schemas.microsoft.com/office/drawing/2014/main" id="{1491A77C-4E21-8DC2-5D37-77CA9C6CDAEB}"/>
              </a:ext>
            </a:extLst>
          </p:cNvPr>
          <p:cNvSpPr/>
          <p:nvPr/>
        </p:nvSpPr>
        <p:spPr>
          <a:xfrm>
            <a:off x="2514600" y="1222250"/>
            <a:ext cx="1828800" cy="442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lt1"/>
                </a:solidFill>
                <a:latin typeface="Open Sans Light"/>
                <a:ea typeface="Open Sans Light"/>
                <a:cs typeface="Open Sans Light"/>
                <a:sym typeface="Open Sans Light"/>
              </a:rPr>
              <a:t>Giai cấp công nhân</a:t>
            </a:r>
            <a:endParaRPr lang="vi-VN" sz="1000">
              <a:solidFill>
                <a:schemeClr val="lt1"/>
              </a:solidFill>
              <a:latin typeface="Open Sans Light"/>
              <a:ea typeface="Open Sans Light"/>
              <a:cs typeface="Open Sans Light"/>
              <a:sym typeface="Open Sans Light"/>
            </a:endParaRPr>
          </a:p>
        </p:txBody>
      </p:sp>
      <p:sp>
        <p:nvSpPr>
          <p:cNvPr id="8" name="Google Shape;171;p27">
            <a:extLst>
              <a:ext uri="{FF2B5EF4-FFF2-40B4-BE49-F238E27FC236}">
                <a16:creationId xmlns:a16="http://schemas.microsoft.com/office/drawing/2014/main" id="{A6E72F51-C126-22AB-D5CB-89BF90EAB7E8}"/>
              </a:ext>
            </a:extLst>
          </p:cNvPr>
          <p:cNvSpPr/>
          <p:nvPr/>
        </p:nvSpPr>
        <p:spPr>
          <a:xfrm>
            <a:off x="4800600" y="1222250"/>
            <a:ext cx="1828800" cy="442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lt1"/>
                </a:solidFill>
                <a:latin typeface="Open Sans Light"/>
                <a:ea typeface="Open Sans Light"/>
                <a:cs typeface="Open Sans Light"/>
                <a:sym typeface="Open Sans Light"/>
              </a:rPr>
              <a:t>Giai cấp lãnh đạo</a:t>
            </a:r>
            <a:endParaRPr lang="vi-VN" sz="1000">
              <a:solidFill>
                <a:schemeClr val="lt1"/>
              </a:solidFill>
              <a:latin typeface="Open Sans Light"/>
              <a:ea typeface="Open Sans Light"/>
              <a:cs typeface="Open Sans Light"/>
              <a:sym typeface="Open Sans Light"/>
            </a:endParaRPr>
          </a:p>
        </p:txBody>
      </p:sp>
      <p:pic>
        <p:nvPicPr>
          <p:cNvPr id="25" name="Picture 24" descr="Diagram&#10;&#10;Description automatically generated with medium confidence">
            <a:extLst>
              <a:ext uri="{FF2B5EF4-FFF2-40B4-BE49-F238E27FC236}">
                <a16:creationId xmlns:a16="http://schemas.microsoft.com/office/drawing/2014/main" id="{67E83778-CF00-8451-9621-F7828BD1AE7C}"/>
              </a:ext>
            </a:extLst>
          </p:cNvPr>
          <p:cNvPicPr>
            <a:picLocks noChangeAspect="1"/>
          </p:cNvPicPr>
          <p:nvPr/>
        </p:nvPicPr>
        <p:blipFill>
          <a:blip r:embed="rId3"/>
          <a:stretch>
            <a:fillRect/>
          </a:stretch>
        </p:blipFill>
        <p:spPr>
          <a:xfrm>
            <a:off x="1769531" y="2120775"/>
            <a:ext cx="5604937" cy="2575469"/>
          </a:xfrm>
          <a:prstGeom prst="rect">
            <a:avLst/>
          </a:prstGeom>
        </p:spPr>
      </p:pic>
      <p:cxnSp>
        <p:nvCxnSpPr>
          <p:cNvPr id="3" name="Straight Arrow Connector 2">
            <a:extLst>
              <a:ext uri="{FF2B5EF4-FFF2-40B4-BE49-F238E27FC236}">
                <a16:creationId xmlns:a16="http://schemas.microsoft.com/office/drawing/2014/main" id="{918506A5-2278-8549-B8DA-7973BEFC184A}"/>
              </a:ext>
            </a:extLst>
          </p:cNvPr>
          <p:cNvCxnSpPr>
            <a:stCxn id="7" idx="3"/>
            <a:endCxn id="8" idx="1"/>
          </p:cNvCxnSpPr>
          <p:nvPr/>
        </p:nvCxnSpPr>
        <p:spPr>
          <a:xfrm>
            <a:off x="4343400" y="1443500"/>
            <a:ext cx="457200" cy="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569FB0FF-D9E5-9991-FAAF-539D2503AEAC}"/>
              </a:ext>
            </a:extLst>
          </p:cNvPr>
          <p:cNvCxnSpPr>
            <a:cxnSpLocks/>
            <a:endCxn id="25" idx="0"/>
          </p:cNvCxnSpPr>
          <p:nvPr/>
        </p:nvCxnSpPr>
        <p:spPr>
          <a:xfrm>
            <a:off x="4572000" y="1453125"/>
            <a:ext cx="0" cy="66765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172808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2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500"/>
                            </p:stCondLst>
                            <p:childTnLst>
                              <p:par>
                                <p:cTn id="19" presetID="10" presetClass="entr" presetSubtype="0" fill="hold" grpId="1"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25"/>
                                        </p:tgtEl>
                                      </p:cBhvr>
                                    </p:animEffect>
                                    <p:set>
                                      <p:cBhvr>
                                        <p:cTn id="34" dur="1" fill="hold">
                                          <p:stCondLst>
                                            <p:cond delay="499"/>
                                          </p:stCondLst>
                                        </p:cTn>
                                        <p:tgtEl>
                                          <p:spTgt spid="25"/>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3"/>
                                        </p:tgtEl>
                                      </p:cBhvr>
                                    </p:animEffect>
                                    <p:set>
                                      <p:cBhvr>
                                        <p:cTn id="43" dur="1" fill="hold">
                                          <p:stCondLst>
                                            <p:cond delay="499"/>
                                          </p:stCondLst>
                                        </p:cTn>
                                        <p:tgtEl>
                                          <p:spTgt spid="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7" grpId="0" animBg="1"/>
      <p:bldP spid="7" grpId="1" animBg="1"/>
      <p:bldP spid="8" grpId="0" animBg="1"/>
      <p:bldP spid="8"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sz="1800">
                <a:solidFill>
                  <a:schemeClr val="bg1"/>
                </a:solidFill>
                <a:effectLst>
                  <a:outerShdw blurRad="38100" dist="38100" dir="2700000" algn="tl">
                    <a:srgbClr val="000000">
                      <a:alpha val="43137"/>
                    </a:srgbClr>
                  </a:outerShdw>
                </a:effectLst>
              </a:rPr>
              <a:t>1</a:t>
            </a:r>
            <a:r>
              <a:rPr lang="vi-VN" sz="1800">
                <a:solidFill>
                  <a:schemeClr val="bg1"/>
                </a:solidFill>
                <a:effectLst>
                  <a:outerShdw blurRad="38100" dist="38100" dir="2700000" algn="tl">
                    <a:srgbClr val="000000">
                      <a:alpha val="43137"/>
                    </a:srgbClr>
                  </a:outerShdw>
                </a:effectLst>
              </a:rPr>
              <a:t>. Cơ cấu xã hội – giai cấp trong thời kỳ quá độ lên chủ nghĩa xã hội ở Việt Nam</a:t>
            </a:r>
          </a:p>
        </p:txBody>
      </p:sp>
      <p:sp>
        <p:nvSpPr>
          <p:cNvPr id="19" name="Google Shape;84;p17">
            <a:extLst>
              <a:ext uri="{FF2B5EF4-FFF2-40B4-BE49-F238E27FC236}">
                <a16:creationId xmlns:a16="http://schemas.microsoft.com/office/drawing/2014/main" id="{8C2975CB-1B5A-9AB6-67A7-259CEEE578C3}"/>
              </a:ext>
            </a:extLst>
          </p:cNvPr>
          <p:cNvSpPr txBox="1">
            <a:spLocks noGrp="1"/>
          </p:cNvSpPr>
          <p:nvPr>
            <p:ph type="body" idx="1"/>
          </p:nvPr>
        </p:nvSpPr>
        <p:spPr>
          <a:xfrm>
            <a:off x="890700" y="755650"/>
            <a:ext cx="7362600" cy="365760"/>
          </a:xfrm>
          <a:prstGeom prst="rect">
            <a:avLst/>
          </a:prstGeom>
        </p:spPr>
        <p:txBody>
          <a:bodyPr spcFirstLastPara="1" wrap="square" lIns="0" tIns="0" rIns="0" bIns="0" anchor="t" anchorCtr="0">
            <a:noAutofit/>
          </a:bodyPr>
          <a:lstStyle/>
          <a:p>
            <a:pPr marL="0" lvl="0" indent="0">
              <a:buClr>
                <a:schemeClr val="dk1"/>
              </a:buClr>
              <a:buSzPts val="1100"/>
              <a:buNone/>
            </a:pPr>
            <a:r>
              <a:rPr lang="vi-VN" sz="1800" b="1"/>
              <a:t>Cơ cấu xã hội – giai cấp công nhân của Việt Nam trong Thời kì quá độ</a:t>
            </a:r>
          </a:p>
        </p:txBody>
      </p:sp>
      <p:sp>
        <p:nvSpPr>
          <p:cNvPr id="7" name="Google Shape;171;p27">
            <a:extLst>
              <a:ext uri="{FF2B5EF4-FFF2-40B4-BE49-F238E27FC236}">
                <a16:creationId xmlns:a16="http://schemas.microsoft.com/office/drawing/2014/main" id="{1491A77C-4E21-8DC2-5D37-77CA9C6CDAEB}"/>
              </a:ext>
            </a:extLst>
          </p:cNvPr>
          <p:cNvSpPr/>
          <p:nvPr/>
        </p:nvSpPr>
        <p:spPr>
          <a:xfrm>
            <a:off x="2514600" y="1222250"/>
            <a:ext cx="1828800" cy="442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lt1"/>
                </a:solidFill>
                <a:latin typeface="Open Sans Light"/>
                <a:ea typeface="Open Sans Light"/>
                <a:cs typeface="Open Sans Light"/>
                <a:sym typeface="Open Sans Light"/>
              </a:rPr>
              <a:t>Giai cấp nông dân</a:t>
            </a:r>
            <a:endParaRPr lang="vi-VN" sz="1000">
              <a:solidFill>
                <a:schemeClr val="lt1"/>
              </a:solidFill>
              <a:latin typeface="Open Sans Light"/>
              <a:ea typeface="Open Sans Light"/>
              <a:cs typeface="Open Sans Light"/>
              <a:sym typeface="Open Sans Light"/>
            </a:endParaRPr>
          </a:p>
        </p:txBody>
      </p:sp>
      <p:sp>
        <p:nvSpPr>
          <p:cNvPr id="8" name="Google Shape;171;p27">
            <a:extLst>
              <a:ext uri="{FF2B5EF4-FFF2-40B4-BE49-F238E27FC236}">
                <a16:creationId xmlns:a16="http://schemas.microsoft.com/office/drawing/2014/main" id="{A6E72F51-C126-22AB-D5CB-89BF90EAB7E8}"/>
              </a:ext>
            </a:extLst>
          </p:cNvPr>
          <p:cNvSpPr/>
          <p:nvPr/>
        </p:nvSpPr>
        <p:spPr>
          <a:xfrm>
            <a:off x="4800600" y="1222250"/>
            <a:ext cx="1828800" cy="442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lt1"/>
                </a:solidFill>
                <a:latin typeface="Open Sans Light"/>
                <a:ea typeface="Open Sans Light"/>
                <a:cs typeface="Open Sans Light"/>
                <a:sym typeface="Open Sans Light"/>
              </a:rPr>
              <a:t>Vị trí chiến lược</a:t>
            </a:r>
            <a:endParaRPr lang="vi-VN" sz="1000">
              <a:solidFill>
                <a:schemeClr val="lt1"/>
              </a:solidFill>
              <a:latin typeface="Open Sans Light"/>
              <a:ea typeface="Open Sans Light"/>
              <a:cs typeface="Open Sans Light"/>
              <a:sym typeface="Open Sans Light"/>
            </a:endParaRPr>
          </a:p>
        </p:txBody>
      </p:sp>
      <p:pic>
        <p:nvPicPr>
          <p:cNvPr id="3" name="Picture 2" descr="A picture containing sport&#10;&#10;Description automatically generated">
            <a:extLst>
              <a:ext uri="{FF2B5EF4-FFF2-40B4-BE49-F238E27FC236}">
                <a16:creationId xmlns:a16="http://schemas.microsoft.com/office/drawing/2014/main" id="{D59A7F2A-09B0-527B-686D-D2F2FB2B8DE6}"/>
              </a:ext>
            </a:extLst>
          </p:cNvPr>
          <p:cNvPicPr>
            <a:picLocks noChangeAspect="1"/>
          </p:cNvPicPr>
          <p:nvPr/>
        </p:nvPicPr>
        <p:blipFill>
          <a:blip r:embed="rId3"/>
          <a:stretch>
            <a:fillRect/>
          </a:stretch>
        </p:blipFill>
        <p:spPr>
          <a:xfrm>
            <a:off x="1347787" y="2116875"/>
            <a:ext cx="6448425" cy="2584898"/>
          </a:xfrm>
          <a:prstGeom prst="rect">
            <a:avLst/>
          </a:prstGeom>
        </p:spPr>
      </p:pic>
      <p:cxnSp>
        <p:nvCxnSpPr>
          <p:cNvPr id="10" name="Straight Arrow Connector 9">
            <a:extLst>
              <a:ext uri="{FF2B5EF4-FFF2-40B4-BE49-F238E27FC236}">
                <a16:creationId xmlns:a16="http://schemas.microsoft.com/office/drawing/2014/main" id="{75FB6A12-EE0E-833A-2AD2-A95322D604DE}"/>
              </a:ext>
            </a:extLst>
          </p:cNvPr>
          <p:cNvCxnSpPr/>
          <p:nvPr/>
        </p:nvCxnSpPr>
        <p:spPr>
          <a:xfrm>
            <a:off x="4343400" y="1443500"/>
            <a:ext cx="457200" cy="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11" name="Straight Arrow Connector 10">
            <a:extLst>
              <a:ext uri="{FF2B5EF4-FFF2-40B4-BE49-F238E27FC236}">
                <a16:creationId xmlns:a16="http://schemas.microsoft.com/office/drawing/2014/main" id="{D8ACF474-03A1-336E-097A-672942625046}"/>
              </a:ext>
            </a:extLst>
          </p:cNvPr>
          <p:cNvCxnSpPr>
            <a:cxnSpLocks/>
          </p:cNvCxnSpPr>
          <p:nvPr/>
        </p:nvCxnSpPr>
        <p:spPr>
          <a:xfrm>
            <a:off x="4572000" y="1443500"/>
            <a:ext cx="0" cy="66765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7354255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500"/>
                            </p:stCondLst>
                            <p:childTnLst>
                              <p:par>
                                <p:cTn id="14" presetID="10" presetClass="entr" presetSubtype="0" fill="hold" grpId="1"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1"/>
                                        </p:tgtEl>
                                      </p:cBhvr>
                                    </p:animEffect>
                                    <p:set>
                                      <p:cBhvr>
                                        <p:cTn id="4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sz="1800">
                <a:solidFill>
                  <a:schemeClr val="bg1"/>
                </a:solidFill>
                <a:effectLst>
                  <a:outerShdw blurRad="38100" dist="38100" dir="2700000" algn="tl">
                    <a:srgbClr val="000000">
                      <a:alpha val="43137"/>
                    </a:srgbClr>
                  </a:outerShdw>
                </a:effectLst>
              </a:rPr>
              <a:t>1</a:t>
            </a:r>
            <a:r>
              <a:rPr lang="vi-VN" sz="1800">
                <a:solidFill>
                  <a:schemeClr val="bg1"/>
                </a:solidFill>
                <a:effectLst>
                  <a:outerShdw blurRad="38100" dist="38100" dir="2700000" algn="tl">
                    <a:srgbClr val="000000">
                      <a:alpha val="43137"/>
                    </a:srgbClr>
                  </a:outerShdw>
                </a:effectLst>
              </a:rPr>
              <a:t>. Cơ cấu xã hội – giai cấp trong thời kỳ quá độ lên chủ nghĩa xã hội ở Việt Nam</a:t>
            </a:r>
          </a:p>
        </p:txBody>
      </p:sp>
      <p:sp>
        <p:nvSpPr>
          <p:cNvPr id="19" name="Google Shape;84;p17">
            <a:extLst>
              <a:ext uri="{FF2B5EF4-FFF2-40B4-BE49-F238E27FC236}">
                <a16:creationId xmlns:a16="http://schemas.microsoft.com/office/drawing/2014/main" id="{8C2975CB-1B5A-9AB6-67A7-259CEEE578C3}"/>
              </a:ext>
            </a:extLst>
          </p:cNvPr>
          <p:cNvSpPr txBox="1">
            <a:spLocks noGrp="1"/>
          </p:cNvSpPr>
          <p:nvPr>
            <p:ph type="body" idx="1"/>
          </p:nvPr>
        </p:nvSpPr>
        <p:spPr>
          <a:xfrm>
            <a:off x="890700" y="755650"/>
            <a:ext cx="7362600" cy="365760"/>
          </a:xfrm>
          <a:prstGeom prst="rect">
            <a:avLst/>
          </a:prstGeom>
        </p:spPr>
        <p:txBody>
          <a:bodyPr spcFirstLastPara="1" wrap="square" lIns="0" tIns="0" rIns="0" bIns="0" anchor="t" anchorCtr="0">
            <a:noAutofit/>
          </a:bodyPr>
          <a:lstStyle/>
          <a:p>
            <a:pPr marL="0" lvl="0" indent="0">
              <a:buClr>
                <a:schemeClr val="dk1"/>
              </a:buClr>
              <a:buSzPts val="1100"/>
              <a:buNone/>
            </a:pPr>
            <a:r>
              <a:rPr lang="vi-VN" sz="1800" b="1"/>
              <a:t>Cơ cấu xã hội – giai cấp công nhân của Việt Nam trong Thời kì quá độ</a:t>
            </a:r>
          </a:p>
        </p:txBody>
      </p:sp>
      <p:sp>
        <p:nvSpPr>
          <p:cNvPr id="7" name="Google Shape;171;p27">
            <a:extLst>
              <a:ext uri="{FF2B5EF4-FFF2-40B4-BE49-F238E27FC236}">
                <a16:creationId xmlns:a16="http://schemas.microsoft.com/office/drawing/2014/main" id="{1491A77C-4E21-8DC2-5D37-77CA9C6CDAEB}"/>
              </a:ext>
            </a:extLst>
          </p:cNvPr>
          <p:cNvSpPr/>
          <p:nvPr/>
        </p:nvSpPr>
        <p:spPr>
          <a:xfrm>
            <a:off x="2514600" y="1222250"/>
            <a:ext cx="1828800" cy="442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lt1"/>
                </a:solidFill>
                <a:latin typeface="Open Sans Light"/>
                <a:ea typeface="Open Sans Light"/>
                <a:cs typeface="Open Sans Light"/>
                <a:sym typeface="Open Sans Light"/>
              </a:rPr>
              <a:t>Đội ngũ tri thức</a:t>
            </a:r>
            <a:endParaRPr lang="vi-VN" sz="1000">
              <a:solidFill>
                <a:schemeClr val="lt1"/>
              </a:solidFill>
              <a:latin typeface="Open Sans Light"/>
              <a:ea typeface="Open Sans Light"/>
              <a:cs typeface="Open Sans Light"/>
              <a:sym typeface="Open Sans Light"/>
            </a:endParaRPr>
          </a:p>
        </p:txBody>
      </p:sp>
      <p:sp>
        <p:nvSpPr>
          <p:cNvPr id="8" name="Google Shape;171;p27">
            <a:extLst>
              <a:ext uri="{FF2B5EF4-FFF2-40B4-BE49-F238E27FC236}">
                <a16:creationId xmlns:a16="http://schemas.microsoft.com/office/drawing/2014/main" id="{A6E72F51-C126-22AB-D5CB-89BF90EAB7E8}"/>
              </a:ext>
            </a:extLst>
          </p:cNvPr>
          <p:cNvSpPr/>
          <p:nvPr/>
        </p:nvSpPr>
        <p:spPr>
          <a:xfrm>
            <a:off x="4800600" y="1222250"/>
            <a:ext cx="1828800" cy="442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lvl="0" algn="ctr"/>
            <a:r>
              <a:rPr lang="vi-VN" sz="1000">
                <a:solidFill>
                  <a:schemeClr val="lt1"/>
                </a:solidFill>
                <a:latin typeface="Open Sans Light"/>
                <a:ea typeface="Open Sans Light"/>
                <a:cs typeface="Open Sans Light"/>
                <a:sym typeface="Open Sans Light"/>
              </a:rPr>
              <a:t>Lực lượng sáng tạo</a:t>
            </a:r>
            <a:endParaRPr lang="en-US" sz="1000">
              <a:solidFill>
                <a:schemeClr val="lt1"/>
              </a:solidFill>
              <a:latin typeface="Open Sans Light"/>
              <a:ea typeface="Open Sans Light"/>
              <a:cs typeface="Open Sans Light"/>
              <a:sym typeface="Open Sans Light"/>
            </a:endParaRPr>
          </a:p>
          <a:p>
            <a:pPr lvl="0" algn="ctr"/>
            <a:r>
              <a:rPr lang="vi-VN" sz="1000">
                <a:solidFill>
                  <a:schemeClr val="lt1"/>
                </a:solidFill>
                <a:latin typeface="Open Sans Light"/>
                <a:ea typeface="Open Sans Light"/>
                <a:cs typeface="Open Sans Light"/>
                <a:sym typeface="Open Sans Light"/>
              </a:rPr>
              <a:t>đặc biệt quan trọng</a:t>
            </a:r>
          </a:p>
        </p:txBody>
      </p:sp>
      <p:pic>
        <p:nvPicPr>
          <p:cNvPr id="4" name="Picture 3" descr="A group of people in graduation gowns standing in front of a white building&#10;&#10;Description automatically generated with low confidence">
            <a:extLst>
              <a:ext uri="{FF2B5EF4-FFF2-40B4-BE49-F238E27FC236}">
                <a16:creationId xmlns:a16="http://schemas.microsoft.com/office/drawing/2014/main" id="{57D25840-A04F-5F7B-70DE-37F105BA7D1C}"/>
              </a:ext>
            </a:extLst>
          </p:cNvPr>
          <p:cNvPicPr>
            <a:picLocks noChangeAspect="1"/>
          </p:cNvPicPr>
          <p:nvPr/>
        </p:nvPicPr>
        <p:blipFill rotWithShape="1">
          <a:blip r:embed="rId3"/>
          <a:srcRect t="17782"/>
          <a:stretch/>
        </p:blipFill>
        <p:spPr>
          <a:xfrm>
            <a:off x="1832460" y="2107250"/>
            <a:ext cx="5479080" cy="2588575"/>
          </a:xfrm>
          <a:prstGeom prst="rect">
            <a:avLst/>
          </a:prstGeom>
        </p:spPr>
      </p:pic>
      <p:cxnSp>
        <p:nvCxnSpPr>
          <p:cNvPr id="10" name="Straight Arrow Connector 9">
            <a:extLst>
              <a:ext uri="{FF2B5EF4-FFF2-40B4-BE49-F238E27FC236}">
                <a16:creationId xmlns:a16="http://schemas.microsoft.com/office/drawing/2014/main" id="{9C6FB7FE-21FA-399F-EC9D-F6DA26904F39}"/>
              </a:ext>
            </a:extLst>
          </p:cNvPr>
          <p:cNvCxnSpPr/>
          <p:nvPr/>
        </p:nvCxnSpPr>
        <p:spPr>
          <a:xfrm>
            <a:off x="4343400" y="1443500"/>
            <a:ext cx="457200" cy="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11" name="Straight Arrow Connector 10">
            <a:extLst>
              <a:ext uri="{FF2B5EF4-FFF2-40B4-BE49-F238E27FC236}">
                <a16:creationId xmlns:a16="http://schemas.microsoft.com/office/drawing/2014/main" id="{7598F351-D746-EE3D-75B0-26178812EC9D}"/>
              </a:ext>
            </a:extLst>
          </p:cNvPr>
          <p:cNvCxnSpPr>
            <a:cxnSpLocks/>
          </p:cNvCxnSpPr>
          <p:nvPr/>
        </p:nvCxnSpPr>
        <p:spPr>
          <a:xfrm>
            <a:off x="4572000" y="1443500"/>
            <a:ext cx="0" cy="66765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4983070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500"/>
                            </p:stCondLst>
                            <p:childTnLst>
                              <p:par>
                                <p:cTn id="14" presetID="10" presetClass="entr" presetSubtype="0" fill="hold" grpId="1"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1"/>
                                        </p:tgtEl>
                                      </p:cBhvr>
                                    </p:animEffect>
                                    <p:set>
                                      <p:cBhvr>
                                        <p:cTn id="4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sz="1800">
                <a:solidFill>
                  <a:schemeClr val="bg1"/>
                </a:solidFill>
                <a:effectLst>
                  <a:outerShdw blurRad="38100" dist="38100" dir="2700000" algn="tl">
                    <a:srgbClr val="000000">
                      <a:alpha val="43137"/>
                    </a:srgbClr>
                  </a:outerShdw>
                </a:effectLst>
              </a:rPr>
              <a:t>1</a:t>
            </a:r>
            <a:r>
              <a:rPr lang="vi-VN" sz="1800">
                <a:solidFill>
                  <a:schemeClr val="bg1"/>
                </a:solidFill>
                <a:effectLst>
                  <a:outerShdw blurRad="38100" dist="38100" dir="2700000" algn="tl">
                    <a:srgbClr val="000000">
                      <a:alpha val="43137"/>
                    </a:srgbClr>
                  </a:outerShdw>
                </a:effectLst>
              </a:rPr>
              <a:t>. Cơ cấu xã hội – giai cấp trong thời kỳ quá độ lên chủ nghĩa xã hội ở Việt Nam</a:t>
            </a:r>
          </a:p>
        </p:txBody>
      </p:sp>
      <p:sp>
        <p:nvSpPr>
          <p:cNvPr id="19" name="Google Shape;84;p17">
            <a:extLst>
              <a:ext uri="{FF2B5EF4-FFF2-40B4-BE49-F238E27FC236}">
                <a16:creationId xmlns:a16="http://schemas.microsoft.com/office/drawing/2014/main" id="{8C2975CB-1B5A-9AB6-67A7-259CEEE578C3}"/>
              </a:ext>
            </a:extLst>
          </p:cNvPr>
          <p:cNvSpPr txBox="1">
            <a:spLocks noGrp="1"/>
          </p:cNvSpPr>
          <p:nvPr>
            <p:ph type="body" idx="1"/>
          </p:nvPr>
        </p:nvSpPr>
        <p:spPr>
          <a:xfrm>
            <a:off x="890700" y="755650"/>
            <a:ext cx="7362600" cy="365760"/>
          </a:xfrm>
          <a:prstGeom prst="rect">
            <a:avLst/>
          </a:prstGeom>
        </p:spPr>
        <p:txBody>
          <a:bodyPr spcFirstLastPara="1" wrap="square" lIns="0" tIns="0" rIns="0" bIns="0" anchor="t" anchorCtr="0">
            <a:noAutofit/>
          </a:bodyPr>
          <a:lstStyle/>
          <a:p>
            <a:pPr marL="0" lvl="0" indent="0">
              <a:buClr>
                <a:schemeClr val="dk1"/>
              </a:buClr>
              <a:buSzPts val="1100"/>
              <a:buNone/>
            </a:pPr>
            <a:r>
              <a:rPr lang="vi-VN" sz="1800" b="1"/>
              <a:t>Cơ cấu xã hội – giai cấp công nhân của Việt Nam trong Thời kì quá độ</a:t>
            </a:r>
          </a:p>
        </p:txBody>
      </p:sp>
      <p:sp>
        <p:nvSpPr>
          <p:cNvPr id="7" name="Google Shape;171;p27">
            <a:extLst>
              <a:ext uri="{FF2B5EF4-FFF2-40B4-BE49-F238E27FC236}">
                <a16:creationId xmlns:a16="http://schemas.microsoft.com/office/drawing/2014/main" id="{1491A77C-4E21-8DC2-5D37-77CA9C6CDAEB}"/>
              </a:ext>
            </a:extLst>
          </p:cNvPr>
          <p:cNvSpPr/>
          <p:nvPr/>
        </p:nvSpPr>
        <p:spPr>
          <a:xfrm>
            <a:off x="2514600" y="1222250"/>
            <a:ext cx="1828800" cy="442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lt1"/>
                </a:solidFill>
                <a:latin typeface="Open Sans Light"/>
                <a:ea typeface="Open Sans Light"/>
                <a:cs typeface="Open Sans Light"/>
                <a:sym typeface="Open Sans Light"/>
              </a:rPr>
              <a:t>Đội ngũ doanh nhân</a:t>
            </a:r>
            <a:endParaRPr lang="vi-VN" sz="1000">
              <a:solidFill>
                <a:schemeClr val="lt1"/>
              </a:solidFill>
              <a:latin typeface="Open Sans Light"/>
              <a:ea typeface="Open Sans Light"/>
              <a:cs typeface="Open Sans Light"/>
              <a:sym typeface="Open Sans Light"/>
            </a:endParaRPr>
          </a:p>
        </p:txBody>
      </p:sp>
      <p:sp>
        <p:nvSpPr>
          <p:cNvPr id="8" name="Google Shape;171;p27">
            <a:extLst>
              <a:ext uri="{FF2B5EF4-FFF2-40B4-BE49-F238E27FC236}">
                <a16:creationId xmlns:a16="http://schemas.microsoft.com/office/drawing/2014/main" id="{A6E72F51-C126-22AB-D5CB-89BF90EAB7E8}"/>
              </a:ext>
            </a:extLst>
          </p:cNvPr>
          <p:cNvSpPr/>
          <p:nvPr/>
        </p:nvSpPr>
        <p:spPr>
          <a:xfrm>
            <a:off x="4800599" y="1222250"/>
            <a:ext cx="2468880" cy="442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lvl="0" algn="ctr"/>
            <a:r>
              <a:rPr lang="vi-VN" sz="1000">
                <a:solidFill>
                  <a:schemeClr val="lt1"/>
                </a:solidFill>
                <a:latin typeface="Open Sans Light"/>
                <a:ea typeface="Open Sans Light"/>
                <a:cs typeface="Open Sans Light"/>
                <a:sym typeface="Open Sans Light"/>
              </a:rPr>
              <a:t>Nâng cao hiệu quả, sức cạnh tranh, phát triển bền vững…của nền kinh tế</a:t>
            </a:r>
          </a:p>
        </p:txBody>
      </p:sp>
      <p:pic>
        <p:nvPicPr>
          <p:cNvPr id="9" name="Picture 8" descr="A group of people in a room&#10;&#10;Description automatically generated with medium confidence">
            <a:extLst>
              <a:ext uri="{FF2B5EF4-FFF2-40B4-BE49-F238E27FC236}">
                <a16:creationId xmlns:a16="http://schemas.microsoft.com/office/drawing/2014/main" id="{FE38C7BE-737F-BA9E-A7E0-2F8DEF397763}"/>
              </a:ext>
            </a:extLst>
          </p:cNvPr>
          <p:cNvPicPr>
            <a:picLocks noChangeAspect="1"/>
          </p:cNvPicPr>
          <p:nvPr/>
        </p:nvPicPr>
        <p:blipFill rotWithShape="1">
          <a:blip r:embed="rId3"/>
          <a:srcRect t="17760"/>
          <a:stretch/>
        </p:blipFill>
        <p:spPr>
          <a:xfrm>
            <a:off x="1798052" y="2107249"/>
            <a:ext cx="5585727" cy="2596637"/>
          </a:xfrm>
          <a:prstGeom prst="rect">
            <a:avLst/>
          </a:prstGeom>
        </p:spPr>
      </p:pic>
      <p:cxnSp>
        <p:nvCxnSpPr>
          <p:cNvPr id="10" name="Straight Arrow Connector 9">
            <a:extLst>
              <a:ext uri="{FF2B5EF4-FFF2-40B4-BE49-F238E27FC236}">
                <a16:creationId xmlns:a16="http://schemas.microsoft.com/office/drawing/2014/main" id="{5A718AF8-ABD5-9E24-C3B6-48CC284289F7}"/>
              </a:ext>
            </a:extLst>
          </p:cNvPr>
          <p:cNvCxnSpPr/>
          <p:nvPr/>
        </p:nvCxnSpPr>
        <p:spPr>
          <a:xfrm>
            <a:off x="4343400" y="1443500"/>
            <a:ext cx="457200" cy="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11" name="Straight Arrow Connector 10">
            <a:extLst>
              <a:ext uri="{FF2B5EF4-FFF2-40B4-BE49-F238E27FC236}">
                <a16:creationId xmlns:a16="http://schemas.microsoft.com/office/drawing/2014/main" id="{8CBA8F5A-E842-4218-FF97-D3DB5EB6A2BD}"/>
              </a:ext>
            </a:extLst>
          </p:cNvPr>
          <p:cNvCxnSpPr>
            <a:cxnSpLocks/>
          </p:cNvCxnSpPr>
          <p:nvPr/>
        </p:nvCxnSpPr>
        <p:spPr>
          <a:xfrm>
            <a:off x="4572000" y="1443500"/>
            <a:ext cx="0" cy="66765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048701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500"/>
                            </p:stCondLst>
                            <p:childTnLst>
                              <p:par>
                                <p:cTn id="14" presetID="10" presetClass="entr" presetSubtype="0" fill="hold" grpId="1"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1"/>
                                        </p:tgtEl>
                                      </p:cBhvr>
                                    </p:animEffect>
                                    <p:set>
                                      <p:cBhvr>
                                        <p:cTn id="4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sz="1800">
                <a:solidFill>
                  <a:srgbClr val="FF0000"/>
                </a:solidFill>
                <a:effectLst>
                  <a:outerShdw blurRad="38100" dist="38100" dir="2700000" algn="tl">
                    <a:srgbClr val="000000">
                      <a:alpha val="43137"/>
                    </a:srgbClr>
                  </a:outerShdw>
                </a:effectLst>
              </a:rPr>
              <a:t>2</a:t>
            </a:r>
            <a:r>
              <a:rPr lang="vi-VN" sz="1800">
                <a:solidFill>
                  <a:srgbClr val="FF0000"/>
                </a:solidFill>
                <a:effectLst>
                  <a:outerShdw blurRad="38100" dist="38100" dir="2700000" algn="tl">
                    <a:srgbClr val="000000">
                      <a:alpha val="43137"/>
                    </a:srgbClr>
                  </a:outerShdw>
                </a:effectLst>
              </a:rPr>
              <a:t>. Liên minh giai cấp, tầng lớp trong thời kỳ quá độ lên CNXH ở Việt Na</a:t>
            </a:r>
            <a:r>
              <a:rPr lang="en-US" sz="1800">
                <a:solidFill>
                  <a:srgbClr val="FF0000"/>
                </a:solidFill>
                <a:effectLst>
                  <a:outerShdw blurRad="38100" dist="38100" dir="2700000" algn="tl">
                    <a:srgbClr val="000000">
                      <a:alpha val="43137"/>
                    </a:srgbClr>
                  </a:outerShdw>
                </a:effectLst>
              </a:rPr>
              <a:t>m</a:t>
            </a:r>
            <a:endParaRPr lang="vi-VN" sz="1800">
              <a:solidFill>
                <a:srgbClr val="FF0000"/>
              </a:solidFill>
              <a:effectLst>
                <a:outerShdw blurRad="38100" dist="38100" dir="2700000" algn="tl">
                  <a:srgbClr val="000000">
                    <a:alpha val="43137"/>
                  </a:srgbClr>
                </a:outerShdw>
              </a:effectLst>
            </a:endParaRPr>
          </a:p>
        </p:txBody>
      </p:sp>
      <p:sp>
        <p:nvSpPr>
          <p:cNvPr id="19" name="Google Shape;84;p17">
            <a:extLst>
              <a:ext uri="{FF2B5EF4-FFF2-40B4-BE49-F238E27FC236}">
                <a16:creationId xmlns:a16="http://schemas.microsoft.com/office/drawing/2014/main" id="{8C2975CB-1B5A-9AB6-67A7-259CEEE578C3}"/>
              </a:ext>
            </a:extLst>
          </p:cNvPr>
          <p:cNvSpPr txBox="1">
            <a:spLocks noGrp="1"/>
          </p:cNvSpPr>
          <p:nvPr>
            <p:ph type="body" idx="1"/>
          </p:nvPr>
        </p:nvSpPr>
        <p:spPr>
          <a:xfrm>
            <a:off x="890700" y="755650"/>
            <a:ext cx="7362600" cy="365760"/>
          </a:xfrm>
          <a:prstGeom prst="rect">
            <a:avLst/>
          </a:prstGeom>
        </p:spPr>
        <p:txBody>
          <a:bodyPr spcFirstLastPara="1" wrap="square" lIns="0" tIns="0" rIns="0" bIns="0" anchor="t" anchorCtr="0">
            <a:noAutofit/>
          </a:bodyPr>
          <a:lstStyle/>
          <a:p>
            <a:pPr marL="0" lvl="0" indent="0">
              <a:buClr>
                <a:schemeClr val="dk1"/>
              </a:buClr>
              <a:buSzPts val="1100"/>
              <a:buNone/>
            </a:pPr>
            <a:r>
              <a:rPr lang="en-US" sz="1400" b="1"/>
              <a:t>2.1</a:t>
            </a:r>
            <a:r>
              <a:rPr lang="vi-VN" sz="1400" b="1"/>
              <a:t>. Nội dung của liên minh giai cấp, tầng lớp trong thời kỳ quá độ lên CNXH ở Việt Na</a:t>
            </a:r>
            <a:r>
              <a:rPr lang="en-US" sz="1400" b="1"/>
              <a:t>m</a:t>
            </a:r>
            <a:endParaRPr lang="vi-VN" sz="1400" b="1"/>
          </a:p>
        </p:txBody>
      </p:sp>
      <p:sp>
        <p:nvSpPr>
          <p:cNvPr id="12" name="Google Shape;171;p27">
            <a:extLst>
              <a:ext uri="{FF2B5EF4-FFF2-40B4-BE49-F238E27FC236}">
                <a16:creationId xmlns:a16="http://schemas.microsoft.com/office/drawing/2014/main" id="{010820E6-D32A-18CE-D283-3000DF461CA4}"/>
              </a:ext>
            </a:extLst>
          </p:cNvPr>
          <p:cNvSpPr/>
          <p:nvPr/>
        </p:nvSpPr>
        <p:spPr>
          <a:xfrm>
            <a:off x="775250" y="2592623"/>
            <a:ext cx="1371600" cy="457200"/>
          </a:xfrm>
          <a:prstGeom prst="roundRect">
            <a:avLst>
              <a:gd name="adj" fmla="val 50000"/>
            </a:avLst>
          </a:prstGeom>
          <a:solidFill>
            <a:srgbClr val="08153D"/>
          </a:solidFill>
          <a:ln>
            <a:noFill/>
          </a:ln>
        </p:spPr>
        <p:txBody>
          <a:bodyPr spcFirstLastPara="1" wrap="square" lIns="91425" tIns="91425" rIns="91425" bIns="91425" anchor="ctr" anchorCtr="0">
            <a:noAutofit/>
          </a:bodyPr>
          <a:lstStyle/>
          <a:p>
            <a:pPr lvl="0" algn="ctr"/>
            <a:r>
              <a:rPr lang="en-US" sz="1300">
                <a:solidFill>
                  <a:schemeClr val="lt1"/>
                </a:solidFill>
                <a:latin typeface="Open Sans Light"/>
                <a:ea typeface="Open Sans Light"/>
                <a:cs typeface="Open Sans Light"/>
                <a:sym typeface="Open Sans Light"/>
              </a:rPr>
              <a:t>Chính trị</a:t>
            </a:r>
            <a:endParaRPr lang="vi-VN" sz="1300">
              <a:solidFill>
                <a:schemeClr val="lt1"/>
              </a:solidFill>
              <a:latin typeface="Open Sans Light"/>
              <a:ea typeface="Open Sans Light"/>
              <a:cs typeface="Open Sans Light"/>
              <a:sym typeface="Open Sans Light"/>
            </a:endParaRPr>
          </a:p>
        </p:txBody>
      </p:sp>
      <p:sp>
        <p:nvSpPr>
          <p:cNvPr id="13" name="Google Shape;171;p27">
            <a:extLst>
              <a:ext uri="{FF2B5EF4-FFF2-40B4-BE49-F238E27FC236}">
                <a16:creationId xmlns:a16="http://schemas.microsoft.com/office/drawing/2014/main" id="{D319013D-D88C-C269-5CEE-624EC7FC2A6C}"/>
              </a:ext>
            </a:extLst>
          </p:cNvPr>
          <p:cNvSpPr/>
          <p:nvPr/>
        </p:nvSpPr>
        <p:spPr>
          <a:xfrm>
            <a:off x="2604050" y="2364023"/>
            <a:ext cx="5943600" cy="914400"/>
          </a:xfrm>
          <a:prstGeom prst="roundRect">
            <a:avLst>
              <a:gd name="adj" fmla="val 16474"/>
            </a:avLst>
          </a:prstGeom>
          <a:solidFill>
            <a:srgbClr val="1A80F9"/>
          </a:solidFill>
          <a:ln>
            <a:noFill/>
          </a:ln>
        </p:spPr>
        <p:txBody>
          <a:bodyPr spcFirstLastPara="1" wrap="square" lIns="91425" tIns="91425" rIns="91425" bIns="91425" anchor="ctr" anchorCtr="0">
            <a:noAutofit/>
          </a:bodyPr>
          <a:lstStyle/>
          <a:p>
            <a:pPr lvl="0" algn="just"/>
            <a:r>
              <a:rPr lang="vi-VN" sz="1300">
                <a:solidFill>
                  <a:schemeClr val="lt1"/>
                </a:solidFill>
                <a:latin typeface="Open Sans Light"/>
                <a:ea typeface="Open Sans Light"/>
                <a:cs typeface="Open Sans Light"/>
                <a:sym typeface="Open Sans Light"/>
              </a:rPr>
              <a:t>Thể hiện ở việc giữ vững lập trường chính trị - tư tưởng của giai cấp công nhân, đồng thời giữ vững vai trò lãnh đạo của ĐCS VN đối với khối liên minh và đối với toàn xã hội để xây dựng và bảo vệ vững chắc chế độ chính trị, kiên định mục tiêu, con đường: độc lập dân tộc và CNXH.</a:t>
            </a:r>
          </a:p>
        </p:txBody>
      </p:sp>
      <p:cxnSp>
        <p:nvCxnSpPr>
          <p:cNvPr id="3" name="Straight Arrow Connector 2">
            <a:extLst>
              <a:ext uri="{FF2B5EF4-FFF2-40B4-BE49-F238E27FC236}">
                <a16:creationId xmlns:a16="http://schemas.microsoft.com/office/drawing/2014/main" id="{796AE343-62D0-EE43-A0F1-1F6447DFC602}"/>
              </a:ext>
            </a:extLst>
          </p:cNvPr>
          <p:cNvCxnSpPr>
            <a:cxnSpLocks/>
            <a:stCxn id="12" idx="3"/>
          </p:cNvCxnSpPr>
          <p:nvPr/>
        </p:nvCxnSpPr>
        <p:spPr>
          <a:xfrm>
            <a:off x="2146850" y="2821223"/>
            <a:ext cx="457200"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14" name="Google Shape;171;p27">
            <a:extLst>
              <a:ext uri="{FF2B5EF4-FFF2-40B4-BE49-F238E27FC236}">
                <a16:creationId xmlns:a16="http://schemas.microsoft.com/office/drawing/2014/main" id="{F246A907-8E1D-2233-B211-C8F40F6A6F34}"/>
              </a:ext>
            </a:extLst>
          </p:cNvPr>
          <p:cNvSpPr/>
          <p:nvPr/>
        </p:nvSpPr>
        <p:spPr>
          <a:xfrm>
            <a:off x="775250" y="1449376"/>
            <a:ext cx="1371600" cy="457200"/>
          </a:xfrm>
          <a:prstGeom prst="roundRect">
            <a:avLst>
              <a:gd name="adj" fmla="val 50000"/>
            </a:avLst>
          </a:prstGeom>
          <a:solidFill>
            <a:srgbClr val="08153D"/>
          </a:solidFill>
          <a:ln>
            <a:noFill/>
          </a:ln>
        </p:spPr>
        <p:txBody>
          <a:bodyPr spcFirstLastPara="1" wrap="square" lIns="91425" tIns="91425" rIns="91425" bIns="91425" anchor="ctr" anchorCtr="0">
            <a:noAutofit/>
          </a:bodyPr>
          <a:lstStyle/>
          <a:p>
            <a:pPr lvl="0" algn="ctr"/>
            <a:r>
              <a:rPr lang="en-US" sz="1300">
                <a:solidFill>
                  <a:schemeClr val="lt1"/>
                </a:solidFill>
                <a:latin typeface="Open Sans Light"/>
                <a:ea typeface="Open Sans Light"/>
                <a:cs typeface="Open Sans Light"/>
                <a:sym typeface="Open Sans Light"/>
              </a:rPr>
              <a:t>Kinh tế</a:t>
            </a:r>
            <a:endParaRPr lang="vi-VN" sz="1300">
              <a:solidFill>
                <a:schemeClr val="lt1"/>
              </a:solidFill>
              <a:latin typeface="Open Sans Light"/>
              <a:ea typeface="Open Sans Light"/>
              <a:cs typeface="Open Sans Light"/>
              <a:sym typeface="Open Sans Light"/>
            </a:endParaRPr>
          </a:p>
        </p:txBody>
      </p:sp>
      <p:sp>
        <p:nvSpPr>
          <p:cNvPr id="15" name="Google Shape;171;p27">
            <a:extLst>
              <a:ext uri="{FF2B5EF4-FFF2-40B4-BE49-F238E27FC236}">
                <a16:creationId xmlns:a16="http://schemas.microsoft.com/office/drawing/2014/main" id="{5484E61A-CA1F-3AEE-8DC5-4F7EBD3138FC}"/>
              </a:ext>
            </a:extLst>
          </p:cNvPr>
          <p:cNvSpPr/>
          <p:nvPr/>
        </p:nvSpPr>
        <p:spPr>
          <a:xfrm>
            <a:off x="2604050" y="1220969"/>
            <a:ext cx="5943600" cy="914400"/>
          </a:xfrm>
          <a:prstGeom prst="roundRect">
            <a:avLst>
              <a:gd name="adj" fmla="val 16474"/>
            </a:avLst>
          </a:prstGeom>
          <a:solidFill>
            <a:srgbClr val="1A80F9"/>
          </a:solidFill>
          <a:ln>
            <a:noFill/>
          </a:ln>
        </p:spPr>
        <p:txBody>
          <a:bodyPr spcFirstLastPara="1" wrap="square" lIns="91425" tIns="91425" rIns="91425" bIns="91425" anchor="ctr" anchorCtr="0">
            <a:noAutofit/>
          </a:bodyPr>
          <a:lstStyle/>
          <a:p>
            <a:pPr lvl="0" algn="just"/>
            <a:r>
              <a:rPr lang="vi-VN" sz="1300">
                <a:solidFill>
                  <a:schemeClr val="lt1"/>
                </a:solidFill>
                <a:latin typeface="Open Sans Light"/>
                <a:ea typeface="Open Sans Light"/>
                <a:cs typeface="Open Sans Light"/>
                <a:sym typeface="Open Sans Light"/>
              </a:rPr>
              <a:t>Là sự hợp tác giữa các liên minh, đồng thời mở rộng liên kết hợp tác với các lực lượng khác, đặc biệt là đội ngũ doanh nhân…để xây dựng nền kinh tế mới XHCN hiện đại. Thực hiện đẩy mạnh CNH, HĐH đất nước gắn với phát triển kinh tế tri thức</a:t>
            </a:r>
            <a:r>
              <a:rPr lang="en-US" sz="1300">
                <a:solidFill>
                  <a:schemeClr val="lt1"/>
                </a:solidFill>
                <a:latin typeface="Open Sans Light"/>
                <a:ea typeface="Open Sans Light"/>
                <a:cs typeface="Open Sans Light"/>
                <a:sym typeface="Open Sans Light"/>
              </a:rPr>
              <a:t>.</a:t>
            </a:r>
            <a:endParaRPr lang="vi-VN" sz="1300">
              <a:solidFill>
                <a:schemeClr val="lt1"/>
              </a:solidFill>
              <a:latin typeface="Open Sans Light"/>
              <a:ea typeface="Open Sans Light"/>
              <a:cs typeface="Open Sans Light"/>
              <a:sym typeface="Open Sans Light"/>
            </a:endParaRPr>
          </a:p>
        </p:txBody>
      </p:sp>
      <p:cxnSp>
        <p:nvCxnSpPr>
          <p:cNvPr id="16" name="Straight Arrow Connector 15">
            <a:extLst>
              <a:ext uri="{FF2B5EF4-FFF2-40B4-BE49-F238E27FC236}">
                <a16:creationId xmlns:a16="http://schemas.microsoft.com/office/drawing/2014/main" id="{A8ECB5E2-761A-6F59-4F0E-AB4DD4BFFA49}"/>
              </a:ext>
            </a:extLst>
          </p:cNvPr>
          <p:cNvCxnSpPr>
            <a:cxnSpLocks/>
            <a:stCxn id="14" idx="3"/>
            <a:endCxn id="15" idx="1"/>
          </p:cNvCxnSpPr>
          <p:nvPr/>
        </p:nvCxnSpPr>
        <p:spPr>
          <a:xfrm>
            <a:off x="2146850" y="1677976"/>
            <a:ext cx="457200" cy="193"/>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21" name="Google Shape;171;p27">
            <a:extLst>
              <a:ext uri="{FF2B5EF4-FFF2-40B4-BE49-F238E27FC236}">
                <a16:creationId xmlns:a16="http://schemas.microsoft.com/office/drawing/2014/main" id="{3D580688-9109-07E6-D7D8-38A0919E6BD1}"/>
              </a:ext>
            </a:extLst>
          </p:cNvPr>
          <p:cNvSpPr/>
          <p:nvPr/>
        </p:nvSpPr>
        <p:spPr>
          <a:xfrm>
            <a:off x="775250" y="3735678"/>
            <a:ext cx="1371600" cy="457200"/>
          </a:xfrm>
          <a:prstGeom prst="roundRect">
            <a:avLst>
              <a:gd name="adj" fmla="val 50000"/>
            </a:avLst>
          </a:prstGeom>
          <a:solidFill>
            <a:srgbClr val="08153D"/>
          </a:solidFill>
          <a:ln>
            <a:noFill/>
          </a:ln>
        </p:spPr>
        <p:txBody>
          <a:bodyPr spcFirstLastPara="1" wrap="square" lIns="91425" tIns="91425" rIns="91425" bIns="91425" anchor="ctr" anchorCtr="0">
            <a:noAutofit/>
          </a:bodyPr>
          <a:lstStyle/>
          <a:p>
            <a:pPr lvl="0" algn="ctr"/>
            <a:r>
              <a:rPr lang="en-US" sz="1300">
                <a:solidFill>
                  <a:schemeClr val="lt1"/>
                </a:solidFill>
                <a:latin typeface="Open Sans Light"/>
                <a:ea typeface="Open Sans Light"/>
                <a:cs typeface="Open Sans Light"/>
                <a:sym typeface="Open Sans Light"/>
              </a:rPr>
              <a:t>Văn hóa</a:t>
            </a:r>
          </a:p>
          <a:p>
            <a:pPr lvl="0" algn="ctr"/>
            <a:r>
              <a:rPr lang="en-US" sz="1300">
                <a:solidFill>
                  <a:schemeClr val="lt1"/>
                </a:solidFill>
                <a:latin typeface="Open Sans Light"/>
                <a:ea typeface="Open Sans Light"/>
                <a:cs typeface="Open Sans Light"/>
                <a:sym typeface="Open Sans Light"/>
              </a:rPr>
              <a:t>Xã hội</a:t>
            </a:r>
            <a:endParaRPr lang="vi-VN" sz="1300">
              <a:solidFill>
                <a:schemeClr val="lt1"/>
              </a:solidFill>
              <a:latin typeface="Open Sans Light"/>
              <a:ea typeface="Open Sans Light"/>
              <a:cs typeface="Open Sans Light"/>
              <a:sym typeface="Open Sans Light"/>
            </a:endParaRPr>
          </a:p>
        </p:txBody>
      </p:sp>
      <p:sp>
        <p:nvSpPr>
          <p:cNvPr id="22" name="Google Shape;171;p27">
            <a:extLst>
              <a:ext uri="{FF2B5EF4-FFF2-40B4-BE49-F238E27FC236}">
                <a16:creationId xmlns:a16="http://schemas.microsoft.com/office/drawing/2014/main" id="{D5A30D8F-F71E-F28E-B8D3-B2253116AE23}"/>
              </a:ext>
            </a:extLst>
          </p:cNvPr>
          <p:cNvSpPr/>
          <p:nvPr/>
        </p:nvSpPr>
        <p:spPr>
          <a:xfrm>
            <a:off x="2604050" y="3507271"/>
            <a:ext cx="5943600" cy="914400"/>
          </a:xfrm>
          <a:prstGeom prst="roundRect">
            <a:avLst>
              <a:gd name="adj" fmla="val 16474"/>
            </a:avLst>
          </a:prstGeom>
          <a:solidFill>
            <a:srgbClr val="1A80F9"/>
          </a:solidFill>
          <a:ln>
            <a:noFill/>
          </a:ln>
        </p:spPr>
        <p:txBody>
          <a:bodyPr spcFirstLastPara="1" wrap="square" lIns="91425" tIns="91425" rIns="91425" bIns="91425" anchor="ctr" anchorCtr="0">
            <a:noAutofit/>
          </a:bodyPr>
          <a:lstStyle/>
          <a:p>
            <a:pPr lvl="0" algn="just"/>
            <a:r>
              <a:rPr lang="vi-VN" sz="1300">
                <a:solidFill>
                  <a:schemeClr val="lt1"/>
                </a:solidFill>
                <a:latin typeface="Open Sans Light"/>
                <a:ea typeface="Open Sans Light"/>
                <a:cs typeface="Open Sans Light"/>
                <a:sym typeface="Open Sans Light"/>
              </a:rPr>
              <a:t>Đảm bảo kết hợp giữa tăng trưởng kinh tế với phát triển văn hóa, tiến bộ và công bằng xã hội; xây dựng nền văn hóa mới XHCN; bảo vệ môi trường sinh thái; xây dựng nông thôn mới; nâng cao chất lượng nguồn nhân lực.</a:t>
            </a:r>
          </a:p>
        </p:txBody>
      </p:sp>
      <p:cxnSp>
        <p:nvCxnSpPr>
          <p:cNvPr id="23" name="Straight Arrow Connector 22">
            <a:extLst>
              <a:ext uri="{FF2B5EF4-FFF2-40B4-BE49-F238E27FC236}">
                <a16:creationId xmlns:a16="http://schemas.microsoft.com/office/drawing/2014/main" id="{8337CD4F-D25A-7687-3E47-962622DB8789}"/>
              </a:ext>
            </a:extLst>
          </p:cNvPr>
          <p:cNvCxnSpPr>
            <a:cxnSpLocks/>
            <a:stCxn id="21" idx="3"/>
            <a:endCxn id="22" idx="1"/>
          </p:cNvCxnSpPr>
          <p:nvPr/>
        </p:nvCxnSpPr>
        <p:spPr>
          <a:xfrm>
            <a:off x="2146850" y="3964278"/>
            <a:ext cx="457200" cy="193"/>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012307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3" presetClass="emph" presetSubtype="2" fill="hold" grpId="1" nodeType="afterEffect">
                                  <p:stCondLst>
                                    <p:cond delay="0"/>
                                  </p:stCondLst>
                                  <p:childTnLst>
                                    <p:animClr clrSpc="rgb" dir="cw">
                                      <p:cBhvr override="childStyle">
                                        <p:cTn id="10" dur="1000" fill="hold"/>
                                        <p:tgtEl>
                                          <p:spTgt spid="6"/>
                                        </p:tgtEl>
                                        <p:attrNameLst>
                                          <p:attrName>style.color</p:attrName>
                                        </p:attrNameLst>
                                      </p:cBhvr>
                                      <p:to>
                                        <a:srgbClr val="FFFFFF"/>
                                      </p:to>
                                    </p:animClr>
                                  </p:childTnLst>
                                </p:cTn>
                              </p:par>
                            </p:childTnLst>
                          </p:cTn>
                        </p:par>
                        <p:par>
                          <p:cTn id="11" fill="hold">
                            <p:stCondLst>
                              <p:cond delay="1500"/>
                            </p:stCondLst>
                            <p:childTnLst>
                              <p:par>
                                <p:cTn id="12" presetID="10" presetClass="entr" presetSubtype="0" fill="hold" grpId="0" nodeType="afterEffect">
                                  <p:stCondLst>
                                    <p:cond delay="0"/>
                                  </p:stCondLst>
                                  <p:iterate type="lt">
                                    <p:tmPct val="10000"/>
                                  </p:iterate>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200"/>
                                        <p:tgtEl>
                                          <p:spTgt spid="1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left)">
                                      <p:cBhvr>
                                        <p:cTn id="49" dur="500"/>
                                        <p:tgtEl>
                                          <p:spTgt spid="23"/>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12"/>
                                        </p:tgtEl>
                                      </p:cBhvr>
                                    </p:animEffect>
                                    <p:set>
                                      <p:cBhvr>
                                        <p:cTn id="58" dur="1" fill="hold">
                                          <p:stCondLst>
                                            <p:cond delay="499"/>
                                          </p:stCondLst>
                                        </p:cTn>
                                        <p:tgtEl>
                                          <p:spTgt spid="1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13"/>
                                        </p:tgtEl>
                                      </p:cBhvr>
                                    </p:animEffect>
                                    <p:set>
                                      <p:cBhvr>
                                        <p:cTn id="64" dur="1" fill="hold">
                                          <p:stCondLst>
                                            <p:cond delay="499"/>
                                          </p:stCondLst>
                                        </p:cTn>
                                        <p:tgtEl>
                                          <p:spTgt spid="13"/>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16"/>
                                        </p:tgtEl>
                                      </p:cBhvr>
                                    </p:animEffect>
                                    <p:set>
                                      <p:cBhvr>
                                        <p:cTn id="70" dur="1" fill="hold">
                                          <p:stCondLst>
                                            <p:cond delay="499"/>
                                          </p:stCondLst>
                                        </p:cTn>
                                        <p:tgtEl>
                                          <p:spTgt spid="1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5"/>
                                        </p:tgtEl>
                                      </p:cBhvr>
                                    </p:animEffect>
                                    <p:set>
                                      <p:cBhvr>
                                        <p:cTn id="73" dur="1" fill="hold">
                                          <p:stCondLst>
                                            <p:cond delay="499"/>
                                          </p:stCondLst>
                                        </p:cTn>
                                        <p:tgtEl>
                                          <p:spTgt spid="15"/>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1"/>
                                        </p:tgtEl>
                                      </p:cBhvr>
                                    </p:animEffect>
                                    <p:set>
                                      <p:cBhvr>
                                        <p:cTn id="76" dur="1" fill="hold">
                                          <p:stCondLst>
                                            <p:cond delay="499"/>
                                          </p:stCondLst>
                                        </p:cTn>
                                        <p:tgtEl>
                                          <p:spTgt spid="2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3"/>
                                        </p:tgtEl>
                                      </p:cBhvr>
                                    </p:animEffect>
                                    <p:set>
                                      <p:cBhvr>
                                        <p:cTn id="79" dur="1" fill="hold">
                                          <p:stCondLst>
                                            <p:cond delay="499"/>
                                          </p:stCondLst>
                                        </p:cTn>
                                        <p:tgtEl>
                                          <p:spTgt spid="23"/>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2"/>
                                        </p:tgtEl>
                                      </p:cBhvr>
                                    </p:animEffect>
                                    <p:set>
                                      <p:cBhvr>
                                        <p:cTn id="82" dur="1" fill="hold">
                                          <p:stCondLst>
                                            <p:cond delay="499"/>
                                          </p:stCondLst>
                                        </p:cTn>
                                        <p:tgtEl>
                                          <p:spTgt spid="22"/>
                                        </p:tgtEl>
                                        <p:attrNameLst>
                                          <p:attrName>style.visibility</p:attrName>
                                        </p:attrNameLst>
                                      </p:cBhvr>
                                      <p:to>
                                        <p:strVal val="hidden"/>
                                      </p:to>
                                    </p:set>
                                  </p:childTnLst>
                                </p:cTn>
                              </p:par>
                              <p:par>
                                <p:cTn id="83" presetID="10" presetClass="exit" presetSubtype="0" fill="hold" grpId="1" nodeType="withEffect">
                                  <p:stCondLst>
                                    <p:cond delay="0"/>
                                  </p:stCondLst>
                                  <p:iterate type="lt">
                                    <p:tmPct val="0"/>
                                  </p:iterate>
                                  <p:childTnLst>
                                    <p:animEffect transition="out" filter="fade">
                                      <p:cBhvr>
                                        <p:cTn id="84" dur="500"/>
                                        <p:tgtEl>
                                          <p:spTgt spid="19">
                                            <p:txEl>
                                              <p:pRg st="0" end="0"/>
                                            </p:txEl>
                                          </p:spTgt>
                                        </p:tgtEl>
                                      </p:cBhvr>
                                    </p:animEffect>
                                    <p:set>
                                      <p:cBhvr>
                                        <p:cTn id="85" dur="1" fill="hold">
                                          <p:stCondLst>
                                            <p:cond delay="499"/>
                                          </p:stCondLst>
                                        </p:cTn>
                                        <p:tgtEl>
                                          <p:spTgt spid="19">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9" grpId="0" build="p"/>
      <p:bldP spid="19" grpId="1" build="p"/>
      <p:bldP spid="12" grpId="0" animBg="1"/>
      <p:bldP spid="12" grpId="1" animBg="1"/>
      <p:bldP spid="13" grpId="0" animBg="1"/>
      <p:bldP spid="13" grpId="1" animBg="1"/>
      <p:bldP spid="14" grpId="0" animBg="1"/>
      <p:bldP spid="14" grpId="1" animBg="1"/>
      <p:bldP spid="15" grpId="0" animBg="1"/>
      <p:bldP spid="15" grpId="1" animBg="1"/>
      <p:bldP spid="21" grpId="0" animBg="1"/>
      <p:bldP spid="21" grpId="1" animBg="1"/>
      <p:bldP spid="22" grpId="0" animBg="1"/>
      <p:bldP spid="2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6" name="Google Shape;77;p16">
            <a:extLst>
              <a:ext uri="{FF2B5EF4-FFF2-40B4-BE49-F238E27FC236}">
                <a16:creationId xmlns:a16="http://schemas.microsoft.com/office/drawing/2014/main" id="{61A15932-97CF-4CA2-9FB3-AE0252534E17}"/>
              </a:ext>
            </a:extLst>
          </p:cNvPr>
          <p:cNvSpPr txBox="1">
            <a:spLocks noGrp="1"/>
          </p:cNvSpPr>
          <p:nvPr>
            <p:ph type="ctrTitle"/>
          </p:nvPr>
        </p:nvSpPr>
        <p:spPr>
          <a:xfrm>
            <a:off x="0" y="1037175"/>
            <a:ext cx="9144000" cy="2467800"/>
          </a:xfrm>
          <a:prstGeom prst="rect">
            <a:avLst/>
          </a:prstGeom>
          <a:effectLst>
            <a:outerShdw blurRad="127000" dist="25400" dir="8700000" algn="bl" rotWithShape="0">
              <a:schemeClr val="dk1">
                <a:alpha val="80000"/>
              </a:schemeClr>
            </a:outerShdw>
          </a:effectLst>
        </p:spPr>
        <p:txBody>
          <a:bodyPr spcFirstLastPara="1" wrap="square" lIns="0" tIns="0" rIns="0" bIns="0" anchor="ctr" anchorCtr="0">
            <a:noAutofit/>
          </a:bodyPr>
          <a:lstStyle/>
          <a:p>
            <a:pPr marL="0" lvl="0" indent="0" algn="ctr" rtl="0">
              <a:lnSpc>
                <a:spcPct val="120000"/>
              </a:lnSpc>
              <a:spcBef>
                <a:spcPts val="0"/>
              </a:spcBef>
              <a:spcAft>
                <a:spcPts val="0"/>
              </a:spcAft>
              <a:buNone/>
            </a:pPr>
            <a:r>
              <a:rPr lang="en-US" sz="3200">
                <a:effectLst>
                  <a:outerShdw blurRad="38100" dist="38100" dir="2700000" algn="tl">
                    <a:srgbClr val="000000">
                      <a:alpha val="43137"/>
                    </a:srgbClr>
                  </a:outerShdw>
                </a:effectLst>
              </a:rPr>
              <a:t>I</a:t>
            </a:r>
            <a:r>
              <a:rPr lang="vi-VN" sz="3200">
                <a:effectLst>
                  <a:outerShdw blurRad="38100" dist="38100" dir="2700000" algn="tl">
                    <a:srgbClr val="000000">
                      <a:alpha val="43137"/>
                    </a:srgbClr>
                  </a:outerShdw>
                </a:effectLst>
              </a:rPr>
              <a:t>. Cơ cấu xã hội và cơ cấu xã hội - giai cấp trong thời kỳ quá độ lên chủ nghĩa xã hội</a:t>
            </a:r>
            <a:endParaRPr sz="3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761144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sz="1800">
                <a:solidFill>
                  <a:schemeClr val="bg1"/>
                </a:solidFill>
                <a:effectLst>
                  <a:outerShdw blurRad="38100" dist="38100" dir="2700000" algn="tl">
                    <a:srgbClr val="000000">
                      <a:alpha val="43137"/>
                    </a:srgbClr>
                  </a:outerShdw>
                </a:effectLst>
              </a:rPr>
              <a:t>2</a:t>
            </a:r>
            <a:r>
              <a:rPr lang="vi-VN" sz="1800">
                <a:solidFill>
                  <a:schemeClr val="bg1"/>
                </a:solidFill>
                <a:effectLst>
                  <a:outerShdw blurRad="38100" dist="38100" dir="2700000" algn="tl">
                    <a:srgbClr val="000000">
                      <a:alpha val="43137"/>
                    </a:srgbClr>
                  </a:outerShdw>
                </a:effectLst>
              </a:rPr>
              <a:t>. Liên minh giai cấp, tầng lớp trong thời kỳ quá độ lên CNXH ở Việt Na</a:t>
            </a:r>
            <a:r>
              <a:rPr lang="en-US" sz="1800">
                <a:solidFill>
                  <a:schemeClr val="bg1"/>
                </a:solidFill>
                <a:effectLst>
                  <a:outerShdw blurRad="38100" dist="38100" dir="2700000" algn="tl">
                    <a:srgbClr val="000000">
                      <a:alpha val="43137"/>
                    </a:srgbClr>
                  </a:outerShdw>
                </a:effectLst>
              </a:rPr>
              <a:t>m</a:t>
            </a:r>
            <a:endParaRPr lang="vi-VN" sz="1800">
              <a:solidFill>
                <a:schemeClr val="bg1"/>
              </a:solidFill>
              <a:effectLst>
                <a:outerShdw blurRad="38100" dist="38100" dir="2700000" algn="tl">
                  <a:srgbClr val="000000">
                    <a:alpha val="43137"/>
                  </a:srgbClr>
                </a:outerShdw>
              </a:effectLst>
            </a:endParaRPr>
          </a:p>
        </p:txBody>
      </p:sp>
      <p:sp>
        <p:nvSpPr>
          <p:cNvPr id="19" name="Google Shape;84;p17">
            <a:extLst>
              <a:ext uri="{FF2B5EF4-FFF2-40B4-BE49-F238E27FC236}">
                <a16:creationId xmlns:a16="http://schemas.microsoft.com/office/drawing/2014/main" id="{8C2975CB-1B5A-9AB6-67A7-259CEEE578C3}"/>
              </a:ext>
            </a:extLst>
          </p:cNvPr>
          <p:cNvSpPr txBox="1">
            <a:spLocks noGrp="1"/>
          </p:cNvSpPr>
          <p:nvPr>
            <p:ph type="body" idx="1"/>
          </p:nvPr>
        </p:nvSpPr>
        <p:spPr>
          <a:xfrm>
            <a:off x="890700" y="755649"/>
            <a:ext cx="7362600" cy="606011"/>
          </a:xfrm>
          <a:prstGeom prst="rect">
            <a:avLst/>
          </a:prstGeom>
        </p:spPr>
        <p:txBody>
          <a:bodyPr spcFirstLastPara="1" wrap="square" lIns="0" tIns="0" rIns="0" bIns="0" anchor="t" anchorCtr="0">
            <a:noAutofit/>
          </a:bodyPr>
          <a:lstStyle/>
          <a:p>
            <a:pPr marL="0" lvl="0" indent="0">
              <a:buClr>
                <a:schemeClr val="dk1"/>
              </a:buClr>
              <a:buSzPts val="1100"/>
              <a:buNone/>
            </a:pPr>
            <a:r>
              <a:rPr lang="en-US" sz="1400" b="1"/>
              <a:t>2</a:t>
            </a:r>
            <a:r>
              <a:rPr lang="vi-VN" sz="1400" b="1"/>
              <a:t>.</a:t>
            </a:r>
            <a:r>
              <a:rPr lang="en-US" sz="1400" b="1"/>
              <a:t>2.</a:t>
            </a:r>
            <a:r>
              <a:rPr lang="vi-VN" sz="1400" b="1"/>
              <a:t> Phương hướng cơ bản để xây dựng cơ cấu xã hội - giai cấp và tăng cường liên minh giai cấp, tầng lớp trong thời kỳ quá độ lên chủ nghĩa xã hội ở Việt Nam</a:t>
            </a:r>
          </a:p>
        </p:txBody>
      </p:sp>
      <p:pic>
        <p:nvPicPr>
          <p:cNvPr id="32" name="Picture 31" descr="Diagram&#10;&#10;Description automatically generated">
            <a:extLst>
              <a:ext uri="{FF2B5EF4-FFF2-40B4-BE49-F238E27FC236}">
                <a16:creationId xmlns:a16="http://schemas.microsoft.com/office/drawing/2014/main" id="{AAD831AC-77BE-4152-7666-CDD68A801226}"/>
              </a:ext>
            </a:extLst>
          </p:cNvPr>
          <p:cNvPicPr>
            <a:picLocks noChangeAspect="1"/>
          </p:cNvPicPr>
          <p:nvPr/>
        </p:nvPicPr>
        <p:blipFill>
          <a:blip r:embed="rId3"/>
          <a:stretch>
            <a:fillRect/>
          </a:stretch>
        </p:blipFill>
        <p:spPr>
          <a:xfrm>
            <a:off x="2677277" y="1361661"/>
            <a:ext cx="3789446" cy="3330724"/>
          </a:xfrm>
          <a:prstGeom prst="rect">
            <a:avLst/>
          </a:prstGeom>
        </p:spPr>
      </p:pic>
    </p:spTree>
    <p:extLst>
      <p:ext uri="{BB962C8B-B14F-4D97-AF65-F5344CB8AC3E}">
        <p14:creationId xmlns:p14="http://schemas.microsoft.com/office/powerpoint/2010/main" val="64117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2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5" name="Google Shape;77;p16">
            <a:extLst>
              <a:ext uri="{FF2B5EF4-FFF2-40B4-BE49-F238E27FC236}">
                <a16:creationId xmlns:a16="http://schemas.microsoft.com/office/drawing/2014/main" id="{B13CEC99-5638-D6A8-69B5-7C4D59973D3A}"/>
              </a:ext>
            </a:extLst>
          </p:cNvPr>
          <p:cNvSpPr txBox="1">
            <a:spLocks/>
          </p:cNvSpPr>
          <p:nvPr/>
        </p:nvSpPr>
        <p:spPr>
          <a:xfrm>
            <a:off x="0" y="1337850"/>
            <a:ext cx="9144000" cy="2467800"/>
          </a:xfrm>
          <a:prstGeom prst="rect">
            <a:avLst/>
          </a:prstGeom>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pPr>
            <a:r>
              <a:rPr lang="en-US" sz="8000" dirty="0" err="1">
                <a:solidFill>
                  <a:schemeClr val="bg1"/>
                </a:solidFill>
                <a:effectLst>
                  <a:outerShdw blurRad="38100" dist="38100" dir="2700000" algn="tl">
                    <a:srgbClr val="000000">
                      <a:alpha val="43137"/>
                    </a:srgbClr>
                  </a:outerShdw>
                </a:effectLst>
              </a:rPr>
              <a:t>Cảm</a:t>
            </a:r>
            <a:r>
              <a:rPr lang="en-US" sz="8000">
                <a:solidFill>
                  <a:schemeClr val="bg1"/>
                </a:solidFill>
                <a:effectLst>
                  <a:outerShdw blurRad="38100" dist="38100" dir="2700000" algn="tl">
                    <a:srgbClr val="000000">
                      <a:alpha val="43137"/>
                    </a:srgbClr>
                  </a:outerShdw>
                </a:effectLst>
              </a:rPr>
              <a:t> ơn</a:t>
            </a:r>
            <a:endParaRPr lang="vi-VN" sz="800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923246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BE98-71A6-522B-5A45-984C0F3669BB}"/>
              </a:ext>
            </a:extLst>
          </p:cNvPr>
          <p:cNvSpPr>
            <a:spLocks noGrp="1"/>
          </p:cNvSpPr>
          <p:nvPr>
            <p:ph type="title"/>
          </p:nvPr>
        </p:nvSpPr>
        <p:spPr/>
        <p:txBody>
          <a:bodyPr/>
          <a:lstStyle/>
          <a:p>
            <a:endParaRPr lang="en-ID"/>
          </a:p>
        </p:txBody>
      </p:sp>
      <p:sp>
        <p:nvSpPr>
          <p:cNvPr id="3" name="Text Placeholder 2">
            <a:extLst>
              <a:ext uri="{FF2B5EF4-FFF2-40B4-BE49-F238E27FC236}">
                <a16:creationId xmlns:a16="http://schemas.microsoft.com/office/drawing/2014/main" id="{1F862D36-26C4-38FA-FF35-672F8309A26F}"/>
              </a:ext>
            </a:extLst>
          </p:cNvPr>
          <p:cNvSpPr>
            <a:spLocks noGrp="1"/>
          </p:cNvSpPr>
          <p:nvPr>
            <p:ph type="body" idx="1"/>
          </p:nvPr>
        </p:nvSpPr>
        <p:spPr/>
        <p:txBody>
          <a:bodyPr/>
          <a:lstStyle/>
          <a:p>
            <a:endParaRPr lang="en-ID"/>
          </a:p>
        </p:txBody>
      </p:sp>
    </p:spTree>
    <p:extLst>
      <p:ext uri="{BB962C8B-B14F-4D97-AF65-F5344CB8AC3E}">
        <p14:creationId xmlns:p14="http://schemas.microsoft.com/office/powerpoint/2010/main" val="1074608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1" name="Google Shape;171;p27"/>
          <p:cNvSpPr/>
          <p:nvPr/>
        </p:nvSpPr>
        <p:spPr>
          <a:xfrm>
            <a:off x="3057525" y="1222250"/>
            <a:ext cx="3028950" cy="442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lvl="0" algn="ctr"/>
            <a:r>
              <a:rPr lang="en-US" sz="1000">
                <a:solidFill>
                  <a:schemeClr val="bg1"/>
                </a:solidFill>
                <a:effectLst>
                  <a:outerShdw blurRad="38100" dist="38100" dir="2700000" algn="tl">
                    <a:srgbClr val="000000">
                      <a:alpha val="43137"/>
                    </a:srgbClr>
                  </a:outerShdw>
                </a:effectLst>
                <a:latin typeface="Lexend Deca" panose="020B0604020202020204" charset="0"/>
                <a:sym typeface="Open Sans Light"/>
              </a:rPr>
              <a:t>I</a:t>
            </a:r>
            <a:r>
              <a:rPr lang="vi-VN" sz="1000">
                <a:solidFill>
                  <a:schemeClr val="bg1"/>
                </a:solidFill>
                <a:effectLst>
                  <a:outerShdw blurRad="38100" dist="38100" dir="2700000" algn="tl">
                    <a:srgbClr val="000000">
                      <a:alpha val="43137"/>
                    </a:srgbClr>
                  </a:outerShdw>
                </a:effectLst>
                <a:latin typeface="Lexend Deca" panose="020B0604020202020204" charset="0"/>
                <a:sym typeface="Open Sans Light"/>
              </a:rPr>
              <a:t>. Cơ cấu xã hội và cơ cấu xã hội - giai cấp trong thời kỳ quá độ lên chủ nghĩa xã hội</a:t>
            </a:r>
          </a:p>
        </p:txBody>
      </p:sp>
      <p:sp>
        <p:nvSpPr>
          <p:cNvPr id="172" name="Google Shape;172;p27"/>
          <p:cNvSpPr/>
          <p:nvPr/>
        </p:nvSpPr>
        <p:spPr>
          <a:xfrm>
            <a:off x="5017892" y="2121951"/>
            <a:ext cx="22860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bg1"/>
                </a:solidFill>
                <a:effectLst>
                  <a:outerShdw blurRad="38100" dist="38100" dir="2700000" algn="tl">
                    <a:srgbClr val="000000">
                      <a:alpha val="43137"/>
                    </a:srgbClr>
                  </a:outerShdw>
                </a:effectLst>
                <a:latin typeface="Lexend Deca" panose="020B0604020202020204" charset="0"/>
                <a:sym typeface="Open Sans Light"/>
              </a:rPr>
              <a:t>2</a:t>
            </a:r>
            <a:r>
              <a:rPr lang="vi-VN" sz="1000">
                <a:solidFill>
                  <a:schemeClr val="bg1"/>
                </a:solidFill>
                <a:effectLst>
                  <a:outerShdw blurRad="38100" dist="38100" dir="2700000" algn="tl">
                    <a:srgbClr val="000000">
                      <a:alpha val="43137"/>
                    </a:srgbClr>
                  </a:outerShdw>
                </a:effectLst>
                <a:latin typeface="Lexend Deca" panose="020B0604020202020204" charset="0"/>
                <a:sym typeface="Open Sans Light"/>
              </a:rPr>
              <a:t>. Cơ cấu xã hội - giai cấp</a:t>
            </a:r>
          </a:p>
        </p:txBody>
      </p:sp>
      <p:sp>
        <p:nvSpPr>
          <p:cNvPr id="173" name="Google Shape;173;p27"/>
          <p:cNvSpPr/>
          <p:nvPr/>
        </p:nvSpPr>
        <p:spPr>
          <a:xfrm>
            <a:off x="1817044" y="2121951"/>
            <a:ext cx="22860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000">
                <a:solidFill>
                  <a:schemeClr val="bg1"/>
                </a:solidFill>
                <a:effectLst>
                  <a:outerShdw blurRad="38100" dist="38100" dir="2700000" algn="tl">
                    <a:srgbClr val="000000">
                      <a:alpha val="43137"/>
                    </a:srgbClr>
                  </a:outerShdw>
                </a:effectLst>
                <a:latin typeface="Lexend Deca" panose="020B0604020202020204" charset="0"/>
                <a:sym typeface="Open Sans Light"/>
              </a:rPr>
              <a:t>1. Cơ cấu xã hội</a:t>
            </a:r>
          </a:p>
        </p:txBody>
      </p:sp>
      <p:sp>
        <p:nvSpPr>
          <p:cNvPr id="176" name="Google Shape;176;p27"/>
          <p:cNvSpPr/>
          <p:nvPr/>
        </p:nvSpPr>
        <p:spPr>
          <a:xfrm>
            <a:off x="628324" y="3019520"/>
            <a:ext cx="2560320" cy="442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000">
                <a:solidFill>
                  <a:schemeClr val="bg1"/>
                </a:solidFill>
                <a:effectLst>
                  <a:outerShdw blurRad="38100" dist="38100" dir="2700000" algn="tl">
                    <a:srgbClr val="000000">
                      <a:alpha val="43137"/>
                    </a:srgbClr>
                  </a:outerShdw>
                </a:effectLst>
                <a:latin typeface="Lexend Deca" panose="020B0604020202020204" charset="0"/>
                <a:sym typeface="Open Sans Light"/>
              </a:rPr>
              <a:t>2.1. Quan niệm về</a:t>
            </a:r>
            <a:endParaRPr lang="en-US" sz="1000" dirty="0">
              <a:solidFill>
                <a:schemeClr val="bg1"/>
              </a:solidFill>
              <a:effectLst>
                <a:outerShdw blurRad="38100" dist="38100" dir="2700000" algn="tl">
                  <a:srgbClr val="000000">
                    <a:alpha val="43137"/>
                  </a:srgbClr>
                </a:outerShdw>
              </a:effectLst>
              <a:latin typeface="Lexend Deca" panose="020B0604020202020204" charset="0"/>
              <a:sym typeface="Open Sans Light"/>
            </a:endParaRPr>
          </a:p>
          <a:p>
            <a:pPr marL="0" lvl="0" indent="0" algn="ctr" rtl="0">
              <a:spcBef>
                <a:spcPts val="0"/>
              </a:spcBef>
              <a:spcAft>
                <a:spcPts val="0"/>
              </a:spcAft>
              <a:buNone/>
            </a:pPr>
            <a:r>
              <a:rPr lang="vi-VN" sz="1000">
                <a:solidFill>
                  <a:schemeClr val="bg1"/>
                </a:solidFill>
                <a:effectLst>
                  <a:outerShdw blurRad="38100" dist="38100" dir="2700000" algn="tl">
                    <a:srgbClr val="000000">
                      <a:alpha val="43137"/>
                    </a:srgbClr>
                  </a:outerShdw>
                </a:effectLst>
                <a:latin typeface="Lexend Deca" panose="020B0604020202020204" charset="0"/>
                <a:sym typeface="Open Sans Light"/>
              </a:rPr>
              <a:t>cơ cấu xã hội - giai cấp</a:t>
            </a:r>
          </a:p>
        </p:txBody>
      </p:sp>
      <p:sp>
        <p:nvSpPr>
          <p:cNvPr id="177" name="Google Shape;177;p27"/>
          <p:cNvSpPr/>
          <p:nvPr/>
        </p:nvSpPr>
        <p:spPr>
          <a:xfrm>
            <a:off x="3291840" y="3019520"/>
            <a:ext cx="2560320" cy="442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000">
                <a:solidFill>
                  <a:schemeClr val="bg1"/>
                </a:solidFill>
                <a:effectLst>
                  <a:outerShdw blurRad="38100" dist="38100" dir="2700000" algn="tl">
                    <a:srgbClr val="000000">
                      <a:alpha val="43137"/>
                    </a:srgbClr>
                  </a:outerShdw>
                </a:effectLst>
                <a:latin typeface="Lexend Deca" panose="020B0604020202020204" charset="0"/>
                <a:sym typeface="Open Sans Light"/>
              </a:rPr>
              <a:t>2.2. Vị trí củ</a:t>
            </a:r>
            <a:r>
              <a:rPr lang="en-US" sz="1000" dirty="0">
                <a:solidFill>
                  <a:schemeClr val="bg1"/>
                </a:solidFill>
                <a:effectLst>
                  <a:outerShdw blurRad="38100" dist="38100" dir="2700000" algn="tl">
                    <a:srgbClr val="000000">
                      <a:alpha val="43137"/>
                    </a:srgbClr>
                  </a:outerShdw>
                </a:effectLst>
                <a:latin typeface="Lexend Deca" panose="020B0604020202020204" charset="0"/>
                <a:sym typeface="Open Sans Light"/>
              </a:rPr>
              <a:t>a </a:t>
            </a:r>
            <a:r>
              <a:rPr lang="vi-VN" sz="1000">
                <a:solidFill>
                  <a:schemeClr val="bg1"/>
                </a:solidFill>
                <a:effectLst>
                  <a:outerShdw blurRad="38100" dist="38100" dir="2700000" algn="tl">
                    <a:srgbClr val="000000">
                      <a:alpha val="43137"/>
                    </a:srgbClr>
                  </a:outerShdw>
                </a:effectLst>
                <a:latin typeface="Lexend Deca" panose="020B0604020202020204" charset="0"/>
                <a:sym typeface="Open Sans Light"/>
              </a:rPr>
              <a:t>cơ cấu</a:t>
            </a:r>
            <a:r>
              <a:rPr lang="en-US" sz="1000" dirty="0">
                <a:solidFill>
                  <a:schemeClr val="bg1"/>
                </a:solidFill>
                <a:effectLst>
                  <a:outerShdw blurRad="38100" dist="38100" dir="2700000" algn="tl">
                    <a:srgbClr val="000000">
                      <a:alpha val="43137"/>
                    </a:srgbClr>
                  </a:outerShdw>
                </a:effectLst>
                <a:latin typeface="Lexend Deca" panose="020B0604020202020204" charset="0"/>
                <a:sym typeface="Open Sans Light"/>
              </a:rPr>
              <a:t> </a:t>
            </a:r>
            <a:r>
              <a:rPr lang="vi-VN" sz="1000">
                <a:solidFill>
                  <a:schemeClr val="bg1"/>
                </a:solidFill>
                <a:effectLst>
                  <a:outerShdw blurRad="38100" dist="38100" dir="2700000" algn="tl">
                    <a:srgbClr val="000000">
                      <a:alpha val="43137"/>
                    </a:srgbClr>
                  </a:outerShdw>
                </a:effectLst>
                <a:latin typeface="Lexend Deca" panose="020B0604020202020204" charset="0"/>
                <a:sym typeface="Open Sans Light"/>
              </a:rPr>
              <a:t>xã hội - giai cấp</a:t>
            </a:r>
            <a:r>
              <a:rPr lang="en-US" sz="1000" dirty="0">
                <a:solidFill>
                  <a:schemeClr val="bg1"/>
                </a:solidFill>
                <a:effectLst>
                  <a:outerShdw blurRad="38100" dist="38100" dir="2700000" algn="tl">
                    <a:srgbClr val="000000">
                      <a:alpha val="43137"/>
                    </a:srgbClr>
                  </a:outerShdw>
                </a:effectLst>
                <a:latin typeface="Lexend Deca" panose="020B0604020202020204" charset="0"/>
                <a:sym typeface="Open Sans Light"/>
              </a:rPr>
              <a:t> </a:t>
            </a:r>
            <a:r>
              <a:rPr lang="vi-VN" sz="1000">
                <a:solidFill>
                  <a:schemeClr val="bg1"/>
                </a:solidFill>
                <a:effectLst>
                  <a:outerShdw blurRad="38100" dist="38100" dir="2700000" algn="tl">
                    <a:srgbClr val="000000">
                      <a:alpha val="43137"/>
                    </a:srgbClr>
                  </a:outerShdw>
                </a:effectLst>
                <a:latin typeface="Lexend Deca" panose="020B0604020202020204" charset="0"/>
                <a:sym typeface="Open Sans Light"/>
              </a:rPr>
              <a:t>trong cơ cấu xã hội</a:t>
            </a:r>
          </a:p>
        </p:txBody>
      </p:sp>
      <p:cxnSp>
        <p:nvCxnSpPr>
          <p:cNvPr id="178" name="Google Shape;178;p27"/>
          <p:cNvCxnSpPr>
            <a:cxnSpLocks/>
            <a:stCxn id="171" idx="2"/>
            <a:endCxn id="172" idx="0"/>
          </p:cNvCxnSpPr>
          <p:nvPr/>
        </p:nvCxnSpPr>
        <p:spPr>
          <a:xfrm rot="16200000" flipH="1">
            <a:off x="5137846" y="1098904"/>
            <a:ext cx="457201" cy="1588892"/>
          </a:xfrm>
          <a:prstGeom prst="bentConnector3">
            <a:avLst>
              <a:gd name="adj1" fmla="val 50000"/>
            </a:avLst>
          </a:prstGeom>
          <a:noFill/>
          <a:ln w="19050" cap="flat" cmpd="sng">
            <a:solidFill>
              <a:schemeClr val="accent3"/>
            </a:solidFill>
            <a:prstDash val="solid"/>
            <a:round/>
            <a:headEnd type="none" w="sm" len="sm"/>
            <a:tailEnd type="none" w="sm" len="sm"/>
          </a:ln>
        </p:spPr>
      </p:cxnSp>
      <p:cxnSp>
        <p:nvCxnSpPr>
          <p:cNvPr id="179" name="Google Shape;179;p27"/>
          <p:cNvCxnSpPr>
            <a:cxnSpLocks/>
            <a:stCxn id="173" idx="0"/>
            <a:endCxn id="171" idx="2"/>
          </p:cNvCxnSpPr>
          <p:nvPr/>
        </p:nvCxnSpPr>
        <p:spPr>
          <a:xfrm rot="5400000" flipH="1" flipV="1">
            <a:off x="3537422" y="1087373"/>
            <a:ext cx="457201" cy="1611956"/>
          </a:xfrm>
          <a:prstGeom prst="bentConnector3">
            <a:avLst>
              <a:gd name="adj1" fmla="val 50000"/>
            </a:avLst>
          </a:prstGeom>
          <a:noFill/>
          <a:ln w="19050" cap="flat" cmpd="sng">
            <a:solidFill>
              <a:schemeClr val="accent3"/>
            </a:solidFill>
            <a:prstDash val="solid"/>
            <a:round/>
            <a:headEnd type="none" w="sm" len="sm"/>
            <a:tailEnd type="none" w="sm" len="sm"/>
          </a:ln>
        </p:spPr>
      </p:cxnSp>
      <p:cxnSp>
        <p:nvCxnSpPr>
          <p:cNvPr id="183" name="Google Shape;183;p27"/>
          <p:cNvCxnSpPr>
            <a:cxnSpLocks/>
            <a:stCxn id="176" idx="0"/>
            <a:endCxn id="172" idx="2"/>
          </p:cNvCxnSpPr>
          <p:nvPr/>
        </p:nvCxnSpPr>
        <p:spPr>
          <a:xfrm rot="5400000" flipH="1" flipV="1">
            <a:off x="3807154" y="665782"/>
            <a:ext cx="455069" cy="4252408"/>
          </a:xfrm>
          <a:prstGeom prst="bentConnector3">
            <a:avLst>
              <a:gd name="adj1" fmla="val 50000"/>
            </a:avLst>
          </a:prstGeom>
          <a:noFill/>
          <a:ln w="19050" cap="flat" cmpd="sng">
            <a:solidFill>
              <a:schemeClr val="accent3"/>
            </a:solidFill>
            <a:prstDash val="solid"/>
            <a:round/>
            <a:headEnd type="none" w="sm" len="sm"/>
            <a:tailEnd type="none" w="sm" len="sm"/>
          </a:ln>
        </p:spPr>
      </p:cxnSp>
      <p:sp>
        <p:nvSpPr>
          <p:cNvPr id="33" name="Google Shape;177;p27">
            <a:extLst>
              <a:ext uri="{FF2B5EF4-FFF2-40B4-BE49-F238E27FC236}">
                <a16:creationId xmlns:a16="http://schemas.microsoft.com/office/drawing/2014/main" id="{7C505494-6C8A-ED3F-822E-76D8B9742AE3}"/>
              </a:ext>
            </a:extLst>
          </p:cNvPr>
          <p:cNvSpPr/>
          <p:nvPr/>
        </p:nvSpPr>
        <p:spPr>
          <a:xfrm>
            <a:off x="5943600" y="3019520"/>
            <a:ext cx="2560320" cy="64008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000">
                <a:solidFill>
                  <a:schemeClr val="bg1"/>
                </a:solidFill>
                <a:effectLst>
                  <a:outerShdw blurRad="38100" dist="38100" dir="2700000" algn="tl">
                    <a:srgbClr val="000000">
                      <a:alpha val="43137"/>
                    </a:srgbClr>
                  </a:outerShdw>
                </a:effectLst>
                <a:latin typeface="Lexend Deca" panose="020B0604020202020204" charset="0"/>
                <a:sym typeface="Open Sans Light"/>
              </a:rPr>
              <a:t>2.3. Sự biến đổi có tính qui luật của cơ cấu xã hội - giai cấp</a:t>
            </a:r>
            <a:r>
              <a:rPr lang="en-US" sz="1000" dirty="0">
                <a:solidFill>
                  <a:schemeClr val="bg1"/>
                </a:solidFill>
                <a:effectLst>
                  <a:outerShdw blurRad="38100" dist="38100" dir="2700000" algn="tl">
                    <a:srgbClr val="000000">
                      <a:alpha val="43137"/>
                    </a:srgbClr>
                  </a:outerShdw>
                </a:effectLst>
                <a:latin typeface="Lexend Deca" panose="020B0604020202020204" charset="0"/>
                <a:sym typeface="Open Sans Light"/>
              </a:rPr>
              <a:t> </a:t>
            </a:r>
            <a:r>
              <a:rPr lang="vi-VN" sz="1000">
                <a:solidFill>
                  <a:schemeClr val="bg1"/>
                </a:solidFill>
                <a:effectLst>
                  <a:outerShdw blurRad="38100" dist="38100" dir="2700000" algn="tl">
                    <a:srgbClr val="000000">
                      <a:alpha val="43137"/>
                    </a:srgbClr>
                  </a:outerShdw>
                </a:effectLst>
                <a:latin typeface="Lexend Deca" panose="020B0604020202020204" charset="0"/>
                <a:sym typeface="Open Sans Light"/>
              </a:rPr>
              <a:t>trong thời kỳ quá độ lên chủ nghĩa xã hội</a:t>
            </a:r>
          </a:p>
        </p:txBody>
      </p:sp>
      <p:cxnSp>
        <p:nvCxnSpPr>
          <p:cNvPr id="34" name="Google Shape;183;p27">
            <a:extLst>
              <a:ext uri="{FF2B5EF4-FFF2-40B4-BE49-F238E27FC236}">
                <a16:creationId xmlns:a16="http://schemas.microsoft.com/office/drawing/2014/main" id="{EE6F9B95-FDEA-E4D0-CF2A-19B42C160907}"/>
              </a:ext>
            </a:extLst>
          </p:cNvPr>
          <p:cNvCxnSpPr>
            <a:cxnSpLocks/>
            <a:stCxn id="33" idx="0"/>
            <a:endCxn id="172" idx="2"/>
          </p:cNvCxnSpPr>
          <p:nvPr/>
        </p:nvCxnSpPr>
        <p:spPr>
          <a:xfrm rot="16200000" flipV="1">
            <a:off x="6464792" y="2260552"/>
            <a:ext cx="455069" cy="1062868"/>
          </a:xfrm>
          <a:prstGeom prst="bentConnector3">
            <a:avLst>
              <a:gd name="adj1" fmla="val 50000"/>
            </a:avLst>
          </a:prstGeom>
          <a:noFill/>
          <a:ln w="19050" cap="flat" cmpd="sng">
            <a:solidFill>
              <a:schemeClr val="accent3"/>
            </a:solidFill>
            <a:prstDash val="solid"/>
            <a:round/>
            <a:headEnd type="none" w="sm" len="sm"/>
            <a:tailEnd type="none" w="sm" len="sm"/>
          </a:ln>
        </p:spPr>
      </p:cxnSp>
      <p:cxnSp>
        <p:nvCxnSpPr>
          <p:cNvPr id="39" name="Google Shape;183;p27">
            <a:extLst>
              <a:ext uri="{FF2B5EF4-FFF2-40B4-BE49-F238E27FC236}">
                <a16:creationId xmlns:a16="http://schemas.microsoft.com/office/drawing/2014/main" id="{46A5A2D1-E8DE-2B96-3BE7-DA44793B1E64}"/>
              </a:ext>
            </a:extLst>
          </p:cNvPr>
          <p:cNvCxnSpPr>
            <a:cxnSpLocks/>
            <a:stCxn id="177" idx="0"/>
            <a:endCxn id="172" idx="2"/>
          </p:cNvCxnSpPr>
          <p:nvPr/>
        </p:nvCxnSpPr>
        <p:spPr>
          <a:xfrm rot="5400000" flipH="1" flipV="1">
            <a:off x="5138912" y="1997540"/>
            <a:ext cx="455069" cy="1588892"/>
          </a:xfrm>
          <a:prstGeom prst="bentConnector3">
            <a:avLst>
              <a:gd name="adj1" fmla="val 50000"/>
            </a:avLst>
          </a:prstGeom>
          <a:noFill/>
          <a:ln w="19050" cap="flat" cmpd="sng">
            <a:solidFill>
              <a:schemeClr val="accent3"/>
            </a:solidFill>
            <a:prstDash val="solid"/>
            <a:round/>
            <a:headEnd type="none" w="sm" len="sm"/>
            <a:tailEnd type="none" w="sm" len="sm"/>
          </a:ln>
        </p:spPr>
      </p:cxnSp>
    </p:spTree>
    <p:extLst>
      <p:ext uri="{BB962C8B-B14F-4D97-AF65-F5344CB8AC3E}">
        <p14:creationId xmlns:p14="http://schemas.microsoft.com/office/powerpoint/2010/main" val="3213770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79"/>
                                        </p:tgtEl>
                                        <p:attrNameLst>
                                          <p:attrName>style.visibility</p:attrName>
                                        </p:attrNameLst>
                                      </p:cBhvr>
                                      <p:to>
                                        <p:strVal val="visible"/>
                                      </p:to>
                                    </p:set>
                                    <p:animEffect transition="in" filter="wipe(right)">
                                      <p:cBhvr>
                                        <p:cTn id="11" dur="500"/>
                                        <p:tgtEl>
                                          <p:spTgt spid="17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500"/>
                                        <p:tgtEl>
                                          <p:spTgt spid="17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78"/>
                                        </p:tgtEl>
                                        <p:attrNameLst>
                                          <p:attrName>style.visibility</p:attrName>
                                        </p:attrNameLst>
                                      </p:cBhvr>
                                      <p:to>
                                        <p:strVal val="visible"/>
                                      </p:to>
                                    </p:set>
                                    <p:animEffect transition="in" filter="wipe(left)">
                                      <p:cBhvr>
                                        <p:cTn id="19" dur="500"/>
                                        <p:tgtEl>
                                          <p:spTgt spid="17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2"/>
                                        </p:tgtEl>
                                        <p:attrNameLst>
                                          <p:attrName>style.visibility</p:attrName>
                                        </p:attrNameLst>
                                      </p:cBhvr>
                                      <p:to>
                                        <p:strVal val="visible"/>
                                      </p:to>
                                    </p:set>
                                    <p:animEffect transition="in" filter="fade">
                                      <p:cBhvr>
                                        <p:cTn id="23" dur="500"/>
                                        <p:tgtEl>
                                          <p:spTgt spid="172"/>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183"/>
                                        </p:tgtEl>
                                        <p:attrNameLst>
                                          <p:attrName>style.visibility</p:attrName>
                                        </p:attrNameLst>
                                      </p:cBhvr>
                                      <p:to>
                                        <p:strVal val="visible"/>
                                      </p:to>
                                    </p:set>
                                    <p:animEffect transition="in" filter="wipe(right)">
                                      <p:cBhvr>
                                        <p:cTn id="27" dur="500"/>
                                        <p:tgtEl>
                                          <p:spTgt spid="18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76"/>
                                        </p:tgtEl>
                                        <p:attrNameLst>
                                          <p:attrName>style.visibility</p:attrName>
                                        </p:attrNameLst>
                                      </p:cBhvr>
                                      <p:to>
                                        <p:strVal val="visible"/>
                                      </p:to>
                                    </p:set>
                                    <p:animEffect transition="in" filter="fade">
                                      <p:cBhvr>
                                        <p:cTn id="31" dur="500"/>
                                        <p:tgtEl>
                                          <p:spTgt spid="176"/>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500"/>
                                        <p:tgtEl>
                                          <p:spTgt spid="3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77"/>
                                        </p:tgtEl>
                                        <p:attrNameLst>
                                          <p:attrName>style.visibility</p:attrName>
                                        </p:attrNameLst>
                                      </p:cBhvr>
                                      <p:to>
                                        <p:strVal val="visible"/>
                                      </p:to>
                                    </p:set>
                                    <p:animEffect transition="in" filter="fade">
                                      <p:cBhvr>
                                        <p:cTn id="39" dur="500"/>
                                        <p:tgtEl>
                                          <p:spTgt spid="177"/>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2" grpId="0" animBg="1"/>
      <p:bldP spid="173" grpId="0" animBg="1"/>
      <p:bldP spid="176" grpId="0" animBg="1"/>
      <p:bldP spid="177" grpId="0" animBg="1"/>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a:solidFill>
                  <a:srgbClr val="FF0000"/>
                </a:solidFill>
                <a:effectLst>
                  <a:outerShdw blurRad="38100" dist="38100" dir="2700000" algn="tl">
                    <a:srgbClr val="000000">
                      <a:alpha val="43137"/>
                    </a:srgbClr>
                  </a:outerShdw>
                </a:effectLst>
              </a:rPr>
              <a:t>1.</a:t>
            </a:r>
            <a:r>
              <a:rPr lang="vi-VN">
                <a:solidFill>
                  <a:srgbClr val="FF0000"/>
                </a:solidFill>
                <a:effectLst>
                  <a:outerShdw blurRad="38100" dist="38100" dir="2700000" algn="tl">
                    <a:srgbClr val="000000">
                      <a:alpha val="43137"/>
                    </a:srgbClr>
                  </a:outerShdw>
                </a:effectLst>
              </a:rPr>
              <a:t> Cơ cấu xã hội</a:t>
            </a:r>
          </a:p>
        </p:txBody>
      </p:sp>
      <p:sp>
        <p:nvSpPr>
          <p:cNvPr id="156" name="Google Shape;156;p25"/>
          <p:cNvSpPr txBox="1">
            <a:spLocks noGrp="1"/>
          </p:cNvSpPr>
          <p:nvPr>
            <p:ph type="body" idx="1"/>
          </p:nvPr>
        </p:nvSpPr>
        <p:spPr>
          <a:xfrm>
            <a:off x="822960" y="606300"/>
            <a:ext cx="7498080" cy="393090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US" sz="1600" dirty="0" err="1"/>
              <a:t>Khái</a:t>
            </a:r>
            <a:r>
              <a:rPr lang="en-US" sz="1600"/>
              <a:t> niệm: </a:t>
            </a:r>
            <a:r>
              <a:rPr lang="vi-VN" sz="1600"/>
              <a:t>Cơ cấu xã </a:t>
            </a:r>
            <a:r>
              <a:rPr lang="en-US" sz="1600"/>
              <a:t>hội </a:t>
            </a:r>
            <a:r>
              <a:rPr lang="vi-VN" sz="1600"/>
              <a:t>là tổng thể những cộng đồng người cùng toàn bộ các quan hệ xã hội do sự tác động lẫn nhau của các cộng đồng ấy tạo nên. Các cộng đồng xã hội (dân tộc, giai cấp, nhóm xã hội,...)  là những cộng đồng cơ bản của cơ cấu xã hội.</a:t>
            </a:r>
          </a:p>
        </p:txBody>
      </p:sp>
      <p:grpSp>
        <p:nvGrpSpPr>
          <p:cNvPr id="18" name="Group 17">
            <a:extLst>
              <a:ext uri="{FF2B5EF4-FFF2-40B4-BE49-F238E27FC236}">
                <a16:creationId xmlns:a16="http://schemas.microsoft.com/office/drawing/2014/main" id="{4BD23953-AD65-5C3A-6666-DD9AE51A30B1}"/>
              </a:ext>
            </a:extLst>
          </p:cNvPr>
          <p:cNvGrpSpPr/>
          <p:nvPr/>
        </p:nvGrpSpPr>
        <p:grpSpPr>
          <a:xfrm>
            <a:off x="1997765" y="1683287"/>
            <a:ext cx="2041443" cy="2988745"/>
            <a:chOff x="3436249" y="1502463"/>
            <a:chExt cx="2130255" cy="3118769"/>
          </a:xfrm>
        </p:grpSpPr>
        <p:pic>
          <p:nvPicPr>
            <p:cNvPr id="9" name="Picture 8">
              <a:extLst>
                <a:ext uri="{FF2B5EF4-FFF2-40B4-BE49-F238E27FC236}">
                  <a16:creationId xmlns:a16="http://schemas.microsoft.com/office/drawing/2014/main" id="{98F1AE68-C92B-213C-8B33-2E066CD4E393}"/>
                </a:ext>
              </a:extLst>
            </p:cNvPr>
            <p:cNvPicPr>
              <a:picLocks noChangeAspect="1"/>
            </p:cNvPicPr>
            <p:nvPr/>
          </p:nvPicPr>
          <p:blipFill>
            <a:blip r:embed="rId3"/>
            <a:stretch>
              <a:fillRect/>
            </a:stretch>
          </p:blipFill>
          <p:spPr>
            <a:xfrm>
              <a:off x="3796404" y="1502463"/>
              <a:ext cx="948197" cy="2940144"/>
            </a:xfrm>
            <a:prstGeom prst="rect">
              <a:avLst/>
            </a:prstGeom>
          </p:spPr>
        </p:pic>
        <p:pic>
          <p:nvPicPr>
            <p:cNvPr id="7" name="Picture 6">
              <a:extLst>
                <a:ext uri="{FF2B5EF4-FFF2-40B4-BE49-F238E27FC236}">
                  <a16:creationId xmlns:a16="http://schemas.microsoft.com/office/drawing/2014/main" id="{4EB8C039-8F18-C3DB-991C-E4531D85DB2C}"/>
                </a:ext>
              </a:extLst>
            </p:cNvPr>
            <p:cNvPicPr>
              <a:picLocks noChangeAspect="1"/>
            </p:cNvPicPr>
            <p:nvPr/>
          </p:nvPicPr>
          <p:blipFill>
            <a:blip r:embed="rId4"/>
            <a:stretch>
              <a:fillRect/>
            </a:stretch>
          </p:blipFill>
          <p:spPr>
            <a:xfrm>
              <a:off x="4827789" y="2011680"/>
              <a:ext cx="738715" cy="2525520"/>
            </a:xfrm>
            <a:prstGeom prst="rect">
              <a:avLst/>
            </a:prstGeom>
          </p:spPr>
        </p:pic>
        <p:pic>
          <p:nvPicPr>
            <p:cNvPr id="8" name="Picture 7">
              <a:extLst>
                <a:ext uri="{FF2B5EF4-FFF2-40B4-BE49-F238E27FC236}">
                  <a16:creationId xmlns:a16="http://schemas.microsoft.com/office/drawing/2014/main" id="{192EE4A9-8604-8820-C6EE-4157CCE8CB15}"/>
                </a:ext>
              </a:extLst>
            </p:cNvPr>
            <p:cNvPicPr>
              <a:picLocks noChangeAspect="1"/>
            </p:cNvPicPr>
            <p:nvPr/>
          </p:nvPicPr>
          <p:blipFill>
            <a:blip r:embed="rId5"/>
            <a:stretch>
              <a:fillRect/>
            </a:stretch>
          </p:blipFill>
          <p:spPr>
            <a:xfrm>
              <a:off x="3436249" y="2006400"/>
              <a:ext cx="962854" cy="2525520"/>
            </a:xfrm>
            <a:prstGeom prst="rect">
              <a:avLst/>
            </a:prstGeom>
          </p:spPr>
        </p:pic>
        <p:pic>
          <p:nvPicPr>
            <p:cNvPr id="4" name="Picture 3">
              <a:extLst>
                <a:ext uri="{FF2B5EF4-FFF2-40B4-BE49-F238E27FC236}">
                  <a16:creationId xmlns:a16="http://schemas.microsoft.com/office/drawing/2014/main" id="{8E4369C7-81EC-7751-230D-AE2A057AE7A6}"/>
                </a:ext>
              </a:extLst>
            </p:cNvPr>
            <p:cNvPicPr>
              <a:picLocks noChangeAspect="1"/>
            </p:cNvPicPr>
            <p:nvPr/>
          </p:nvPicPr>
          <p:blipFill>
            <a:blip r:embed="rId6"/>
            <a:stretch>
              <a:fillRect/>
            </a:stretch>
          </p:blipFill>
          <p:spPr>
            <a:xfrm>
              <a:off x="4270502" y="1931882"/>
              <a:ext cx="867316" cy="2689350"/>
            </a:xfrm>
            <a:prstGeom prst="rect">
              <a:avLst/>
            </a:prstGeom>
          </p:spPr>
        </p:pic>
      </p:grpSp>
      <p:grpSp>
        <p:nvGrpSpPr>
          <p:cNvPr id="17" name="Group 16">
            <a:extLst>
              <a:ext uri="{FF2B5EF4-FFF2-40B4-BE49-F238E27FC236}">
                <a16:creationId xmlns:a16="http://schemas.microsoft.com/office/drawing/2014/main" id="{FFC0ECF8-A93F-1278-7E77-6979955A13A8}"/>
              </a:ext>
            </a:extLst>
          </p:cNvPr>
          <p:cNvGrpSpPr/>
          <p:nvPr/>
        </p:nvGrpSpPr>
        <p:grpSpPr>
          <a:xfrm>
            <a:off x="5215611" y="1682689"/>
            <a:ext cx="2080788" cy="2975005"/>
            <a:chOff x="6274927" y="1502463"/>
            <a:chExt cx="2171312" cy="3104432"/>
          </a:xfrm>
        </p:grpSpPr>
        <p:pic>
          <p:nvPicPr>
            <p:cNvPr id="13" name="Picture 12">
              <a:extLst>
                <a:ext uri="{FF2B5EF4-FFF2-40B4-BE49-F238E27FC236}">
                  <a16:creationId xmlns:a16="http://schemas.microsoft.com/office/drawing/2014/main" id="{9CFF5642-A730-2FE9-A324-C93C36B379C7}"/>
                </a:ext>
              </a:extLst>
            </p:cNvPr>
            <p:cNvPicPr>
              <a:picLocks noChangeAspect="1"/>
            </p:cNvPicPr>
            <p:nvPr/>
          </p:nvPicPr>
          <p:blipFill>
            <a:blip r:embed="rId7"/>
            <a:stretch>
              <a:fillRect/>
            </a:stretch>
          </p:blipFill>
          <p:spPr>
            <a:xfrm>
              <a:off x="6637861" y="1502463"/>
              <a:ext cx="950976" cy="2948762"/>
            </a:xfrm>
            <a:prstGeom prst="rect">
              <a:avLst/>
            </a:prstGeom>
          </p:spPr>
        </p:pic>
        <p:pic>
          <p:nvPicPr>
            <p:cNvPr id="14" name="Picture 13">
              <a:extLst>
                <a:ext uri="{FF2B5EF4-FFF2-40B4-BE49-F238E27FC236}">
                  <a16:creationId xmlns:a16="http://schemas.microsoft.com/office/drawing/2014/main" id="{15EB110E-9500-67FD-00DC-9BBDD7A82F0B}"/>
                </a:ext>
              </a:extLst>
            </p:cNvPr>
            <p:cNvPicPr>
              <a:picLocks noChangeAspect="1"/>
            </p:cNvPicPr>
            <p:nvPr/>
          </p:nvPicPr>
          <p:blipFill>
            <a:blip r:embed="rId8"/>
            <a:stretch>
              <a:fillRect/>
            </a:stretch>
          </p:blipFill>
          <p:spPr>
            <a:xfrm>
              <a:off x="7705575" y="1813885"/>
              <a:ext cx="740664" cy="2718034"/>
            </a:xfrm>
            <a:prstGeom prst="rect">
              <a:avLst/>
            </a:prstGeom>
          </p:spPr>
        </p:pic>
        <p:pic>
          <p:nvPicPr>
            <p:cNvPr id="15" name="Picture 14">
              <a:extLst>
                <a:ext uri="{FF2B5EF4-FFF2-40B4-BE49-F238E27FC236}">
                  <a16:creationId xmlns:a16="http://schemas.microsoft.com/office/drawing/2014/main" id="{A0438A14-D542-FFE0-F98E-DD0DB7D2479E}"/>
                </a:ext>
              </a:extLst>
            </p:cNvPr>
            <p:cNvPicPr>
              <a:picLocks noChangeAspect="1"/>
            </p:cNvPicPr>
            <p:nvPr/>
          </p:nvPicPr>
          <p:blipFill>
            <a:blip r:embed="rId9"/>
            <a:stretch>
              <a:fillRect/>
            </a:stretch>
          </p:blipFill>
          <p:spPr>
            <a:xfrm>
              <a:off x="6274927" y="1902832"/>
              <a:ext cx="960120" cy="2657772"/>
            </a:xfrm>
            <a:prstGeom prst="rect">
              <a:avLst/>
            </a:prstGeom>
          </p:spPr>
        </p:pic>
        <p:pic>
          <p:nvPicPr>
            <p:cNvPr id="16" name="Picture 15">
              <a:extLst>
                <a:ext uri="{FF2B5EF4-FFF2-40B4-BE49-F238E27FC236}">
                  <a16:creationId xmlns:a16="http://schemas.microsoft.com/office/drawing/2014/main" id="{F869C13E-4FC9-1EE5-F148-EA22DC47C254}"/>
                </a:ext>
              </a:extLst>
            </p:cNvPr>
            <p:cNvPicPr>
              <a:picLocks noChangeAspect="1"/>
            </p:cNvPicPr>
            <p:nvPr/>
          </p:nvPicPr>
          <p:blipFill>
            <a:blip r:embed="rId10"/>
            <a:stretch>
              <a:fillRect/>
            </a:stretch>
          </p:blipFill>
          <p:spPr>
            <a:xfrm>
              <a:off x="7104912" y="1902832"/>
              <a:ext cx="868680" cy="2704063"/>
            </a:xfrm>
            <a:prstGeom prst="rect">
              <a:avLst/>
            </a:prstGeom>
          </p:spPr>
        </p:pic>
      </p:grpSp>
    </p:spTree>
    <p:extLst>
      <p:ext uri="{BB962C8B-B14F-4D97-AF65-F5344CB8AC3E}">
        <p14:creationId xmlns:p14="http://schemas.microsoft.com/office/powerpoint/2010/main" val="37999455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3" presetClass="emph" presetSubtype="2" fill="hold" grpId="1" nodeType="afterEffect">
                                  <p:stCondLst>
                                    <p:cond delay="0"/>
                                  </p:stCondLst>
                                  <p:childTnLst>
                                    <p:animClr clrSpc="rgb" dir="cw">
                                      <p:cBhvr override="childStyle">
                                        <p:cTn id="10" dur="1000" fill="hold"/>
                                        <p:tgtEl>
                                          <p:spTgt spid="6"/>
                                        </p:tgtEl>
                                        <p:attrNameLst>
                                          <p:attrName>style.color</p:attrName>
                                        </p:attrNameLst>
                                      </p:cBhvr>
                                      <p:to>
                                        <a:srgbClr val="FFFFFF"/>
                                      </p:to>
                                    </p:animClr>
                                  </p:childTnLst>
                                </p:cTn>
                              </p:par>
                            </p:childTnLst>
                          </p:cTn>
                        </p:par>
                        <p:par>
                          <p:cTn id="11" fill="hold">
                            <p:stCondLst>
                              <p:cond delay="1500"/>
                            </p:stCondLst>
                            <p:childTnLst>
                              <p:par>
                                <p:cTn id="12" presetID="10" presetClass="entr" presetSubtype="0" fill="hold" grpId="0" nodeType="afterEffect">
                                  <p:stCondLst>
                                    <p:cond delay="0"/>
                                  </p:stCondLst>
                                  <p:iterate type="lt">
                                    <p:tmPct val="10000"/>
                                  </p:iterate>
                                  <p:childTnLst>
                                    <p:set>
                                      <p:cBhvr>
                                        <p:cTn id="13" dur="1" fill="hold">
                                          <p:stCondLst>
                                            <p:cond delay="0"/>
                                          </p:stCondLst>
                                        </p:cTn>
                                        <p:tgtEl>
                                          <p:spTgt spid="156">
                                            <p:txEl>
                                              <p:pRg st="0" end="0"/>
                                            </p:txEl>
                                          </p:spTgt>
                                        </p:tgtEl>
                                        <p:attrNameLst>
                                          <p:attrName>style.visibility</p:attrName>
                                        </p:attrNameLst>
                                      </p:cBhvr>
                                      <p:to>
                                        <p:strVal val="visible"/>
                                      </p:to>
                                    </p:set>
                                    <p:animEffect transition="in" filter="fade">
                                      <p:cBhvr>
                                        <p:cTn id="14" dur="200"/>
                                        <p:tgtEl>
                                          <p:spTgt spid="156">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iterate type="lt">
                                    <p:tmPct val="0"/>
                                  </p:iterate>
                                  <p:childTnLst>
                                    <p:animEffect transition="out" filter="fade">
                                      <p:cBhvr>
                                        <p:cTn id="24" dur="500"/>
                                        <p:tgtEl>
                                          <p:spTgt spid="156">
                                            <p:txEl>
                                              <p:pRg st="0" end="0"/>
                                            </p:txEl>
                                          </p:spTgt>
                                        </p:tgtEl>
                                      </p:cBhvr>
                                    </p:animEffect>
                                    <p:set>
                                      <p:cBhvr>
                                        <p:cTn id="25" dur="1" fill="hold">
                                          <p:stCondLst>
                                            <p:cond delay="499"/>
                                          </p:stCondLst>
                                        </p:cTn>
                                        <p:tgtEl>
                                          <p:spTgt spid="156">
                                            <p:txEl>
                                              <p:pRg st="0" end="0"/>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56" grpId="0" build="p"/>
      <p:bldP spid="156"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a:solidFill>
                  <a:schemeClr val="bg1"/>
                </a:solidFill>
                <a:effectLst>
                  <a:outerShdw blurRad="38100" dist="38100" dir="2700000" algn="tl">
                    <a:srgbClr val="000000">
                      <a:alpha val="43137"/>
                    </a:srgbClr>
                  </a:outerShdw>
                </a:effectLst>
              </a:rPr>
              <a:t>1.</a:t>
            </a:r>
            <a:r>
              <a:rPr lang="vi-VN">
                <a:solidFill>
                  <a:schemeClr val="bg1"/>
                </a:solidFill>
                <a:effectLst>
                  <a:outerShdw blurRad="38100" dist="38100" dir="2700000" algn="tl">
                    <a:srgbClr val="000000">
                      <a:alpha val="43137"/>
                    </a:srgbClr>
                  </a:outerShdw>
                </a:effectLst>
              </a:rPr>
              <a:t> Cơ cấu xã hội</a:t>
            </a:r>
          </a:p>
        </p:txBody>
      </p:sp>
      <p:sp>
        <p:nvSpPr>
          <p:cNvPr id="156" name="Google Shape;156;p25"/>
          <p:cNvSpPr txBox="1">
            <a:spLocks noGrp="1"/>
          </p:cNvSpPr>
          <p:nvPr>
            <p:ph type="body" idx="1"/>
          </p:nvPr>
        </p:nvSpPr>
        <p:spPr>
          <a:xfrm>
            <a:off x="822960" y="606300"/>
            <a:ext cx="7498080" cy="490800"/>
          </a:xfrm>
          <a:prstGeom prst="rect">
            <a:avLst/>
          </a:prstGeom>
        </p:spPr>
        <p:txBody>
          <a:bodyPr spcFirstLastPara="1" wrap="square" lIns="0" tIns="0" rIns="0" bIns="0" anchor="t" anchorCtr="0">
            <a:noAutofit/>
          </a:bodyPr>
          <a:lstStyle/>
          <a:p>
            <a:pPr marL="101600" indent="0">
              <a:buNone/>
            </a:pPr>
            <a:r>
              <a:rPr lang="en-US"/>
              <a:t>Cơ cấu xã hội - dân số</a:t>
            </a:r>
          </a:p>
        </p:txBody>
      </p:sp>
      <p:sp>
        <p:nvSpPr>
          <p:cNvPr id="8" name="Google Shape;156;p25">
            <a:extLst>
              <a:ext uri="{FF2B5EF4-FFF2-40B4-BE49-F238E27FC236}">
                <a16:creationId xmlns:a16="http://schemas.microsoft.com/office/drawing/2014/main" id="{8EBCDD04-5F1A-B9BF-4317-681493832E91}"/>
              </a:ext>
            </a:extLst>
          </p:cNvPr>
          <p:cNvSpPr txBox="1">
            <a:spLocks/>
          </p:cNvSpPr>
          <p:nvPr/>
        </p:nvSpPr>
        <p:spPr>
          <a:xfrm>
            <a:off x="822960" y="1097100"/>
            <a:ext cx="7498080" cy="490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1pPr>
            <a:lvl2pPr marL="914400" marR="0" lvl="1"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2pPr>
            <a:lvl3pPr marL="1371600" marR="0" lvl="2"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3pPr>
            <a:lvl4pPr marL="1828800" marR="0" lvl="3"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4pPr>
            <a:lvl5pPr marL="2286000" marR="0" lvl="4"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5pPr>
            <a:lvl6pPr marL="2743200" marR="0" lvl="5"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6pPr>
            <a:lvl7pPr marL="3200400" marR="0" lvl="6"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7pPr>
            <a:lvl8pPr marL="3657600" marR="0" lvl="7"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8pPr>
            <a:lvl9pPr marL="4114800" marR="0" lvl="8"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9pPr>
          </a:lstStyle>
          <a:p>
            <a:pPr marL="101600" indent="0">
              <a:buNone/>
            </a:pPr>
            <a:r>
              <a:rPr lang="en-US"/>
              <a:t>Cơ cấu xã hội - tôn giáo</a:t>
            </a:r>
          </a:p>
        </p:txBody>
      </p:sp>
      <p:sp>
        <p:nvSpPr>
          <p:cNvPr id="9" name="Google Shape;156;p25">
            <a:extLst>
              <a:ext uri="{FF2B5EF4-FFF2-40B4-BE49-F238E27FC236}">
                <a16:creationId xmlns:a16="http://schemas.microsoft.com/office/drawing/2014/main" id="{E9679B8B-D717-8A90-7483-5B8A1864ECC9}"/>
              </a:ext>
            </a:extLst>
          </p:cNvPr>
          <p:cNvSpPr txBox="1">
            <a:spLocks/>
          </p:cNvSpPr>
          <p:nvPr/>
        </p:nvSpPr>
        <p:spPr>
          <a:xfrm>
            <a:off x="822960" y="1587900"/>
            <a:ext cx="7498080" cy="490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1pPr>
            <a:lvl2pPr marL="914400" marR="0" lvl="1"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2pPr>
            <a:lvl3pPr marL="1371600" marR="0" lvl="2"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3pPr>
            <a:lvl4pPr marL="1828800" marR="0" lvl="3"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4pPr>
            <a:lvl5pPr marL="2286000" marR="0" lvl="4"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5pPr>
            <a:lvl6pPr marL="2743200" marR="0" lvl="5"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6pPr>
            <a:lvl7pPr marL="3200400" marR="0" lvl="6"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7pPr>
            <a:lvl8pPr marL="3657600" marR="0" lvl="7"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8pPr>
            <a:lvl9pPr marL="4114800" marR="0" lvl="8"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9pPr>
          </a:lstStyle>
          <a:p>
            <a:pPr marL="101600" indent="0">
              <a:buNone/>
            </a:pPr>
            <a:r>
              <a:rPr lang="en-US"/>
              <a:t>Cơ cấu xã hội - dân tộc</a:t>
            </a:r>
          </a:p>
        </p:txBody>
      </p:sp>
      <p:sp>
        <p:nvSpPr>
          <p:cNvPr id="10" name="Google Shape;156;p25">
            <a:extLst>
              <a:ext uri="{FF2B5EF4-FFF2-40B4-BE49-F238E27FC236}">
                <a16:creationId xmlns:a16="http://schemas.microsoft.com/office/drawing/2014/main" id="{2BB3290F-C318-4ED2-59CC-16CC61FBAAAF}"/>
              </a:ext>
            </a:extLst>
          </p:cNvPr>
          <p:cNvSpPr txBox="1">
            <a:spLocks/>
          </p:cNvSpPr>
          <p:nvPr/>
        </p:nvSpPr>
        <p:spPr>
          <a:xfrm>
            <a:off x="822960" y="2078700"/>
            <a:ext cx="7498080" cy="490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1pPr>
            <a:lvl2pPr marL="914400" marR="0" lvl="1"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2pPr>
            <a:lvl3pPr marL="1371600" marR="0" lvl="2"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3pPr>
            <a:lvl4pPr marL="1828800" marR="0" lvl="3"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4pPr>
            <a:lvl5pPr marL="2286000" marR="0" lvl="4"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5pPr>
            <a:lvl6pPr marL="2743200" marR="0" lvl="5"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6pPr>
            <a:lvl7pPr marL="3200400" marR="0" lvl="6"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7pPr>
            <a:lvl8pPr marL="3657600" marR="0" lvl="7"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8pPr>
            <a:lvl9pPr marL="4114800" marR="0" lvl="8"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9pPr>
          </a:lstStyle>
          <a:p>
            <a:pPr marL="101600" indent="0">
              <a:buNone/>
            </a:pPr>
            <a:r>
              <a:rPr lang="en-US"/>
              <a:t>Cơ cấu xã hội – nghề nghiệp</a:t>
            </a:r>
          </a:p>
        </p:txBody>
      </p:sp>
      <p:sp>
        <p:nvSpPr>
          <p:cNvPr id="11" name="Google Shape;156;p25">
            <a:extLst>
              <a:ext uri="{FF2B5EF4-FFF2-40B4-BE49-F238E27FC236}">
                <a16:creationId xmlns:a16="http://schemas.microsoft.com/office/drawing/2014/main" id="{2A40C99E-4586-E6B5-B6A8-5647D1E4C17E}"/>
              </a:ext>
            </a:extLst>
          </p:cNvPr>
          <p:cNvSpPr txBox="1">
            <a:spLocks/>
          </p:cNvSpPr>
          <p:nvPr/>
        </p:nvSpPr>
        <p:spPr>
          <a:xfrm>
            <a:off x="822960" y="2569500"/>
            <a:ext cx="7498080" cy="490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1pPr>
            <a:lvl2pPr marL="914400" marR="0" lvl="1"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2pPr>
            <a:lvl3pPr marL="1371600" marR="0" lvl="2"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3pPr>
            <a:lvl4pPr marL="1828800" marR="0" lvl="3"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4pPr>
            <a:lvl5pPr marL="2286000" marR="0" lvl="4"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5pPr>
            <a:lvl6pPr marL="2743200" marR="0" lvl="5"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6pPr>
            <a:lvl7pPr marL="3200400" marR="0" lvl="6"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7pPr>
            <a:lvl8pPr marL="3657600" marR="0" lvl="7"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8pPr>
            <a:lvl9pPr marL="4114800" marR="0" lvl="8"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9pPr>
          </a:lstStyle>
          <a:p>
            <a:pPr marL="101600" indent="0">
              <a:buNone/>
            </a:pPr>
            <a:r>
              <a:rPr lang="en-US"/>
              <a:t>Cơ cấu xã hội – giai cấp</a:t>
            </a:r>
          </a:p>
        </p:txBody>
      </p:sp>
    </p:spTree>
    <p:extLst>
      <p:ext uri="{BB962C8B-B14F-4D97-AF65-F5344CB8AC3E}">
        <p14:creationId xmlns:p14="http://schemas.microsoft.com/office/powerpoint/2010/main" val="1279513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56">
                                            <p:txEl>
                                              <p:pRg st="0" end="0"/>
                                            </p:txEl>
                                          </p:spTgt>
                                        </p:tgtEl>
                                        <p:attrNameLst>
                                          <p:attrName>style.visibility</p:attrName>
                                        </p:attrNameLst>
                                      </p:cBhvr>
                                      <p:to>
                                        <p:strVal val="visible"/>
                                      </p:to>
                                    </p:set>
                                    <p:animEffect transition="in" filter="fade">
                                      <p:cBhvr>
                                        <p:cTn id="7" dur="200"/>
                                        <p:tgtEl>
                                          <p:spTgt spid="1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2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lt">
                                    <p:tmPct val="10000"/>
                                  </p:iterate>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2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lt">
                                    <p:tmPct val="10000"/>
                                  </p:iterate>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2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lt">
                                    <p:tmPct val="10000"/>
                                  </p:iterate>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200"/>
                                        <p:tgtEl>
                                          <p:spTgt spid="1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iterate type="lt">
                                    <p:tmPct val="0"/>
                                  </p:iterate>
                                  <p:childTnLst>
                                    <p:animEffect transition="out" filter="fade">
                                      <p:cBhvr>
                                        <p:cTn id="31" dur="500"/>
                                        <p:tgtEl>
                                          <p:spTgt spid="156">
                                            <p:txEl>
                                              <p:pRg st="0" end="0"/>
                                            </p:txEl>
                                          </p:spTgt>
                                        </p:tgtEl>
                                      </p:cBhvr>
                                    </p:animEffect>
                                    <p:set>
                                      <p:cBhvr>
                                        <p:cTn id="32" dur="1" fill="hold">
                                          <p:stCondLst>
                                            <p:cond delay="499"/>
                                          </p:stCondLst>
                                        </p:cTn>
                                        <p:tgtEl>
                                          <p:spTgt spid="156">
                                            <p:txEl>
                                              <p:pRg st="0" end="0"/>
                                            </p:txEl>
                                          </p:spTgt>
                                        </p:tgtEl>
                                        <p:attrNameLst>
                                          <p:attrName>style.visibility</p:attrName>
                                        </p:attrNameLst>
                                      </p:cBhvr>
                                      <p:to>
                                        <p:strVal val="hidden"/>
                                      </p:to>
                                    </p:set>
                                  </p:childTnLst>
                                </p:cTn>
                              </p:par>
                              <p:par>
                                <p:cTn id="33" presetID="10" presetClass="exit" presetSubtype="0" fill="hold" grpId="1" nodeType="withEffect">
                                  <p:stCondLst>
                                    <p:cond delay="0"/>
                                  </p:stCondLst>
                                  <p:iterate type="lt">
                                    <p:tmPct val="0"/>
                                  </p:iterate>
                                  <p:childTnLst>
                                    <p:animEffect transition="out" filter="fade">
                                      <p:cBhvr>
                                        <p:cTn id="34" dur="500"/>
                                        <p:tgtEl>
                                          <p:spTgt spid="8">
                                            <p:txEl>
                                              <p:pRg st="0" end="0"/>
                                            </p:txEl>
                                          </p:spTgt>
                                        </p:tgtEl>
                                      </p:cBhvr>
                                    </p:animEffect>
                                    <p:set>
                                      <p:cBhvr>
                                        <p:cTn id="35" dur="1" fill="hold">
                                          <p:stCondLst>
                                            <p:cond delay="499"/>
                                          </p:stCondLst>
                                        </p:cTn>
                                        <p:tgtEl>
                                          <p:spTgt spid="8">
                                            <p:txEl>
                                              <p:pRg st="0" end="0"/>
                                            </p:txEl>
                                          </p:spTgt>
                                        </p:tgtEl>
                                        <p:attrNameLst>
                                          <p:attrName>style.visibility</p:attrName>
                                        </p:attrNameLst>
                                      </p:cBhvr>
                                      <p:to>
                                        <p:strVal val="hidden"/>
                                      </p:to>
                                    </p:set>
                                  </p:childTnLst>
                                </p:cTn>
                              </p:par>
                              <p:par>
                                <p:cTn id="36" presetID="10" presetClass="exit" presetSubtype="0" fill="hold" grpId="1" nodeType="withEffect">
                                  <p:stCondLst>
                                    <p:cond delay="0"/>
                                  </p:stCondLst>
                                  <p:iterate type="lt">
                                    <p:tmPct val="0"/>
                                  </p:iterate>
                                  <p:childTnLst>
                                    <p:animEffect transition="out" filter="fade">
                                      <p:cBhvr>
                                        <p:cTn id="37" dur="500"/>
                                        <p:tgtEl>
                                          <p:spTgt spid="9">
                                            <p:txEl>
                                              <p:pRg st="0" end="0"/>
                                            </p:txEl>
                                          </p:spTgt>
                                        </p:tgtEl>
                                      </p:cBhvr>
                                    </p:animEffect>
                                    <p:set>
                                      <p:cBhvr>
                                        <p:cTn id="38" dur="1" fill="hold">
                                          <p:stCondLst>
                                            <p:cond delay="499"/>
                                          </p:stCondLst>
                                        </p:cTn>
                                        <p:tgtEl>
                                          <p:spTgt spid="9">
                                            <p:txEl>
                                              <p:pRg st="0" end="0"/>
                                            </p:txEl>
                                          </p:spTgt>
                                        </p:tgtEl>
                                        <p:attrNameLst>
                                          <p:attrName>style.visibility</p:attrName>
                                        </p:attrNameLst>
                                      </p:cBhvr>
                                      <p:to>
                                        <p:strVal val="hidden"/>
                                      </p:to>
                                    </p:set>
                                  </p:childTnLst>
                                </p:cTn>
                              </p:par>
                              <p:par>
                                <p:cTn id="39" presetID="10" presetClass="exit" presetSubtype="0" fill="hold" grpId="1" nodeType="withEffect">
                                  <p:stCondLst>
                                    <p:cond delay="0"/>
                                  </p:stCondLst>
                                  <p:iterate type="lt">
                                    <p:tmPct val="0"/>
                                  </p:iterate>
                                  <p:childTnLst>
                                    <p:animEffect transition="out" filter="fade">
                                      <p:cBhvr>
                                        <p:cTn id="40" dur="500"/>
                                        <p:tgtEl>
                                          <p:spTgt spid="10">
                                            <p:txEl>
                                              <p:pRg st="0" end="0"/>
                                            </p:txEl>
                                          </p:spTgt>
                                        </p:tgtEl>
                                      </p:cBhvr>
                                    </p:animEffect>
                                    <p:set>
                                      <p:cBhvr>
                                        <p:cTn id="41" dur="1" fill="hold">
                                          <p:stCondLst>
                                            <p:cond delay="499"/>
                                          </p:stCondLst>
                                        </p:cTn>
                                        <p:tgtEl>
                                          <p:spTgt spid="10">
                                            <p:txEl>
                                              <p:pRg st="0" end="0"/>
                                            </p:txEl>
                                          </p:spTgt>
                                        </p:tgtEl>
                                        <p:attrNameLst>
                                          <p:attrName>style.visibility</p:attrName>
                                        </p:attrNameLst>
                                      </p:cBhvr>
                                      <p:to>
                                        <p:strVal val="hidden"/>
                                      </p:to>
                                    </p:set>
                                  </p:childTnLst>
                                </p:cTn>
                              </p:par>
                              <p:par>
                                <p:cTn id="42" presetID="10" presetClass="exit" presetSubtype="0" fill="hold" grpId="1" nodeType="withEffect">
                                  <p:stCondLst>
                                    <p:cond delay="0"/>
                                  </p:stCondLst>
                                  <p:iterate type="lt">
                                    <p:tmPct val="0"/>
                                  </p:iterate>
                                  <p:childTnLst>
                                    <p:animEffect transition="out" filter="fade">
                                      <p:cBhvr>
                                        <p:cTn id="43" dur="500"/>
                                        <p:tgtEl>
                                          <p:spTgt spid="11">
                                            <p:txEl>
                                              <p:pRg st="0" end="0"/>
                                            </p:txEl>
                                          </p:spTgt>
                                        </p:tgtEl>
                                      </p:cBhvr>
                                    </p:animEffect>
                                    <p:set>
                                      <p:cBhvr>
                                        <p:cTn id="44" dur="1" fill="hold">
                                          <p:stCondLst>
                                            <p:cond delay="499"/>
                                          </p:stCondLst>
                                        </p:cTn>
                                        <p:tgtEl>
                                          <p:spTgt spid="11">
                                            <p:txEl>
                                              <p:pRg st="0" end="0"/>
                                            </p:txEl>
                                          </p:spTgt>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6" grpId="0" build="p"/>
      <p:bldP spid="156" grpId="1" build="p"/>
      <p:bldP spid="8" grpId="0" build="p"/>
      <p:bldP spid="8" grpId="1" build="p"/>
      <p:bldP spid="9" grpId="0" build="p"/>
      <p:bldP spid="9" grpId="1" build="p"/>
      <p:bldP spid="10" grpId="0" build="p"/>
      <p:bldP spid="10" grpId="1" build="p"/>
      <p:bldP spid="11" grpId="0" build="p"/>
      <p:bldP spid="11" grpI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a:solidFill>
                  <a:schemeClr val="bg1"/>
                </a:solidFill>
                <a:effectLst>
                  <a:outerShdw blurRad="38100" dist="38100" dir="2700000" algn="tl">
                    <a:srgbClr val="000000">
                      <a:alpha val="43137"/>
                    </a:srgbClr>
                  </a:outerShdw>
                </a:effectLst>
              </a:rPr>
              <a:t>1.</a:t>
            </a:r>
            <a:r>
              <a:rPr lang="vi-VN">
                <a:solidFill>
                  <a:schemeClr val="bg1"/>
                </a:solidFill>
                <a:effectLst>
                  <a:outerShdw blurRad="38100" dist="38100" dir="2700000" algn="tl">
                    <a:srgbClr val="000000">
                      <a:alpha val="43137"/>
                    </a:srgbClr>
                  </a:outerShdw>
                </a:effectLst>
              </a:rPr>
              <a:t> Cơ cấu xã hội</a:t>
            </a:r>
          </a:p>
        </p:txBody>
      </p:sp>
      <p:sp>
        <p:nvSpPr>
          <p:cNvPr id="156" name="Google Shape;156;p25"/>
          <p:cNvSpPr txBox="1">
            <a:spLocks noGrp="1"/>
          </p:cNvSpPr>
          <p:nvPr>
            <p:ph type="body" idx="1"/>
          </p:nvPr>
        </p:nvSpPr>
        <p:spPr>
          <a:xfrm>
            <a:off x="822960" y="606300"/>
            <a:ext cx="7498080" cy="490800"/>
          </a:xfrm>
          <a:prstGeom prst="rect">
            <a:avLst/>
          </a:prstGeom>
        </p:spPr>
        <p:txBody>
          <a:bodyPr spcFirstLastPara="1" wrap="square" lIns="0" tIns="0" rIns="0" bIns="0" anchor="t" anchorCtr="0">
            <a:noAutofit/>
          </a:bodyPr>
          <a:lstStyle/>
          <a:p>
            <a:pPr marL="101600" indent="0">
              <a:buNone/>
            </a:pPr>
            <a:r>
              <a:rPr lang="en-US"/>
              <a:t>Cơ cấu xã hội - dân số</a:t>
            </a:r>
          </a:p>
        </p:txBody>
      </p:sp>
      <p:pic>
        <p:nvPicPr>
          <p:cNvPr id="3" name="Picture 2" descr="A picture containing doll, toy&#10;&#10;Description automatically generated">
            <a:extLst>
              <a:ext uri="{FF2B5EF4-FFF2-40B4-BE49-F238E27FC236}">
                <a16:creationId xmlns:a16="http://schemas.microsoft.com/office/drawing/2014/main" id="{AA590068-3E8D-5DDC-97D1-504923175EEA}"/>
              </a:ext>
            </a:extLst>
          </p:cNvPr>
          <p:cNvPicPr>
            <a:picLocks noChangeAspect="1"/>
          </p:cNvPicPr>
          <p:nvPr/>
        </p:nvPicPr>
        <p:blipFill>
          <a:blip r:embed="rId3"/>
          <a:stretch>
            <a:fillRect/>
          </a:stretch>
        </p:blipFill>
        <p:spPr>
          <a:xfrm>
            <a:off x="3916743" y="1432127"/>
            <a:ext cx="1177789" cy="3110570"/>
          </a:xfrm>
          <a:prstGeom prst="rect">
            <a:avLst/>
          </a:prstGeom>
        </p:spPr>
      </p:pic>
      <p:pic>
        <p:nvPicPr>
          <p:cNvPr id="5" name="Picture 4" descr="A cartoon of a person&#10;&#10;Description automatically generated with low confidence">
            <a:extLst>
              <a:ext uri="{FF2B5EF4-FFF2-40B4-BE49-F238E27FC236}">
                <a16:creationId xmlns:a16="http://schemas.microsoft.com/office/drawing/2014/main" id="{F344A9EA-BD38-B577-06DF-7267D5AAB202}"/>
              </a:ext>
            </a:extLst>
          </p:cNvPr>
          <p:cNvPicPr>
            <a:picLocks noChangeAspect="1"/>
          </p:cNvPicPr>
          <p:nvPr/>
        </p:nvPicPr>
        <p:blipFill>
          <a:blip r:embed="rId4"/>
          <a:stretch>
            <a:fillRect/>
          </a:stretch>
        </p:blipFill>
        <p:spPr>
          <a:xfrm>
            <a:off x="3954843" y="1428952"/>
            <a:ext cx="1272414" cy="3114597"/>
          </a:xfrm>
          <a:prstGeom prst="rect">
            <a:avLst/>
          </a:prstGeom>
        </p:spPr>
      </p:pic>
      <p:pic>
        <p:nvPicPr>
          <p:cNvPr id="1026" name="Picture 2">
            <a:extLst>
              <a:ext uri="{FF2B5EF4-FFF2-40B4-BE49-F238E27FC236}">
                <a16:creationId xmlns:a16="http://schemas.microsoft.com/office/drawing/2014/main" id="{758B20ED-5E5F-902B-8F0F-8FC4FC655F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2514" y="2130424"/>
            <a:ext cx="1022350" cy="1022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ney With Wings Joypixels Sticker - Money With Wings Joypixels Flying -  Discover &amp; Share GIFs">
            <a:extLst>
              <a:ext uri="{FF2B5EF4-FFF2-40B4-BE49-F238E27FC236}">
                <a16:creationId xmlns:a16="http://schemas.microsoft.com/office/drawing/2014/main" id="{7AA2278B-EB29-09EA-1A19-F2CB7BBF5B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6411" y="2130424"/>
            <a:ext cx="1022351" cy="102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243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56">
                                            <p:txEl>
                                              <p:pRg st="0" end="0"/>
                                            </p:txEl>
                                          </p:spTgt>
                                        </p:tgtEl>
                                        <p:attrNameLst>
                                          <p:attrName>style.visibility</p:attrName>
                                        </p:attrNameLst>
                                      </p:cBhvr>
                                      <p:to>
                                        <p:strVal val="visible"/>
                                      </p:to>
                                    </p:set>
                                    <p:animEffect transition="in" filter="fade">
                                      <p:cBhvr>
                                        <p:cTn id="7" dur="200"/>
                                        <p:tgtEl>
                                          <p:spTgt spid="1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2000"/>
                                        <p:tgtEl>
                                          <p:spTgt spid="1026"/>
                                        </p:tgtEl>
                                      </p:cBhvr>
                                    </p:animEffect>
                                    <p:anim calcmode="lin" valueType="num">
                                      <p:cBhvr>
                                        <p:cTn id="28" dur="2000" fill="hold"/>
                                        <p:tgtEl>
                                          <p:spTgt spid="1026"/>
                                        </p:tgtEl>
                                        <p:attrNameLst>
                                          <p:attrName>ppt_x</p:attrName>
                                        </p:attrNameLst>
                                      </p:cBhvr>
                                      <p:tavLst>
                                        <p:tav tm="0">
                                          <p:val>
                                            <p:strVal val="#ppt_x"/>
                                          </p:val>
                                        </p:tav>
                                        <p:tav tm="100000">
                                          <p:val>
                                            <p:strVal val="#ppt_x"/>
                                          </p:val>
                                        </p:tav>
                                      </p:tavLst>
                                    </p:anim>
                                    <p:anim calcmode="lin" valueType="num">
                                      <p:cBhvr>
                                        <p:cTn id="29" dur="2000" fill="hold"/>
                                        <p:tgtEl>
                                          <p:spTgt spid="102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fade">
                                      <p:cBhvr>
                                        <p:cTn id="32" dur="2000"/>
                                        <p:tgtEl>
                                          <p:spTgt spid="1028"/>
                                        </p:tgtEl>
                                      </p:cBhvr>
                                    </p:animEffect>
                                    <p:anim calcmode="lin" valueType="num">
                                      <p:cBhvr>
                                        <p:cTn id="33" dur="2000" fill="hold"/>
                                        <p:tgtEl>
                                          <p:spTgt spid="1028"/>
                                        </p:tgtEl>
                                        <p:attrNameLst>
                                          <p:attrName>ppt_x</p:attrName>
                                        </p:attrNameLst>
                                      </p:cBhvr>
                                      <p:tavLst>
                                        <p:tav tm="0">
                                          <p:val>
                                            <p:strVal val="#ppt_x"/>
                                          </p:val>
                                        </p:tav>
                                        <p:tav tm="100000">
                                          <p:val>
                                            <p:strVal val="#ppt_x"/>
                                          </p:val>
                                        </p:tav>
                                      </p:tavLst>
                                    </p:anim>
                                    <p:anim calcmode="lin" valueType="num">
                                      <p:cBhvr>
                                        <p:cTn id="34" dur="2000" fill="hold"/>
                                        <p:tgtEl>
                                          <p:spTgt spid="1028"/>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7" presetClass="exit" presetSubtype="0" fill="hold" nodeType="afterEffect">
                                  <p:stCondLst>
                                    <p:cond delay="0"/>
                                  </p:stCondLst>
                                  <p:childTnLst>
                                    <p:animEffect transition="out" filter="fade">
                                      <p:cBhvr>
                                        <p:cTn id="37" dur="2000"/>
                                        <p:tgtEl>
                                          <p:spTgt spid="1026"/>
                                        </p:tgtEl>
                                      </p:cBhvr>
                                    </p:animEffect>
                                    <p:anim calcmode="lin" valueType="num">
                                      <p:cBhvr>
                                        <p:cTn id="38" dur="2000"/>
                                        <p:tgtEl>
                                          <p:spTgt spid="1026"/>
                                        </p:tgtEl>
                                        <p:attrNameLst>
                                          <p:attrName>ppt_x</p:attrName>
                                        </p:attrNameLst>
                                      </p:cBhvr>
                                      <p:tavLst>
                                        <p:tav tm="0">
                                          <p:val>
                                            <p:strVal val="ppt_x"/>
                                          </p:val>
                                        </p:tav>
                                        <p:tav tm="100000">
                                          <p:val>
                                            <p:strVal val="ppt_x"/>
                                          </p:val>
                                        </p:tav>
                                      </p:tavLst>
                                    </p:anim>
                                    <p:anim calcmode="lin" valueType="num">
                                      <p:cBhvr>
                                        <p:cTn id="39" dur="2000"/>
                                        <p:tgtEl>
                                          <p:spTgt spid="1026"/>
                                        </p:tgtEl>
                                        <p:attrNameLst>
                                          <p:attrName>ppt_y</p:attrName>
                                        </p:attrNameLst>
                                      </p:cBhvr>
                                      <p:tavLst>
                                        <p:tav tm="0">
                                          <p:val>
                                            <p:strVal val="ppt_y"/>
                                          </p:val>
                                        </p:tav>
                                        <p:tav tm="100000">
                                          <p:val>
                                            <p:strVal val="ppt_y-.1"/>
                                          </p:val>
                                        </p:tav>
                                      </p:tavLst>
                                    </p:anim>
                                    <p:set>
                                      <p:cBhvr>
                                        <p:cTn id="40" dur="1" fill="hold">
                                          <p:stCondLst>
                                            <p:cond delay="1999"/>
                                          </p:stCondLst>
                                        </p:cTn>
                                        <p:tgtEl>
                                          <p:spTgt spid="1026"/>
                                        </p:tgtEl>
                                        <p:attrNameLst>
                                          <p:attrName>style.visibility</p:attrName>
                                        </p:attrNameLst>
                                      </p:cBhvr>
                                      <p:to>
                                        <p:strVal val="hidden"/>
                                      </p:to>
                                    </p:set>
                                  </p:childTnLst>
                                </p:cTn>
                              </p:par>
                              <p:par>
                                <p:cTn id="41" presetID="47" presetClass="exit" presetSubtype="0" fill="hold" nodeType="withEffect">
                                  <p:stCondLst>
                                    <p:cond delay="0"/>
                                  </p:stCondLst>
                                  <p:childTnLst>
                                    <p:animEffect transition="out" filter="fade">
                                      <p:cBhvr>
                                        <p:cTn id="42" dur="2000"/>
                                        <p:tgtEl>
                                          <p:spTgt spid="1028"/>
                                        </p:tgtEl>
                                      </p:cBhvr>
                                    </p:animEffect>
                                    <p:anim calcmode="lin" valueType="num">
                                      <p:cBhvr>
                                        <p:cTn id="43" dur="2000"/>
                                        <p:tgtEl>
                                          <p:spTgt spid="1028"/>
                                        </p:tgtEl>
                                        <p:attrNameLst>
                                          <p:attrName>ppt_x</p:attrName>
                                        </p:attrNameLst>
                                      </p:cBhvr>
                                      <p:tavLst>
                                        <p:tav tm="0">
                                          <p:val>
                                            <p:strVal val="ppt_x"/>
                                          </p:val>
                                        </p:tav>
                                        <p:tav tm="100000">
                                          <p:val>
                                            <p:strVal val="ppt_x"/>
                                          </p:val>
                                        </p:tav>
                                      </p:tavLst>
                                    </p:anim>
                                    <p:anim calcmode="lin" valueType="num">
                                      <p:cBhvr>
                                        <p:cTn id="44" dur="2000"/>
                                        <p:tgtEl>
                                          <p:spTgt spid="1028"/>
                                        </p:tgtEl>
                                        <p:attrNameLst>
                                          <p:attrName>ppt_y</p:attrName>
                                        </p:attrNameLst>
                                      </p:cBhvr>
                                      <p:tavLst>
                                        <p:tav tm="0">
                                          <p:val>
                                            <p:strVal val="ppt_y"/>
                                          </p:val>
                                        </p:tav>
                                        <p:tav tm="100000">
                                          <p:val>
                                            <p:strVal val="ppt_y-.1"/>
                                          </p:val>
                                        </p:tav>
                                      </p:tavLst>
                                    </p:anim>
                                    <p:set>
                                      <p:cBhvr>
                                        <p:cTn id="45" dur="1" fill="hold">
                                          <p:stCondLst>
                                            <p:cond delay="1999"/>
                                          </p:stCondLst>
                                        </p:cTn>
                                        <p:tgtEl>
                                          <p:spTgt spid="1028"/>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5"/>
                                        </p:tgtEl>
                                      </p:cBhvr>
                                    </p:animEffect>
                                    <p:set>
                                      <p:cBhvr>
                                        <p:cTn id="50" dur="1" fill="hold">
                                          <p:stCondLst>
                                            <p:cond delay="499"/>
                                          </p:stCondLst>
                                        </p:cTn>
                                        <p:tgtEl>
                                          <p:spTgt spid="5"/>
                                        </p:tgtEl>
                                        <p:attrNameLst>
                                          <p:attrName>style.visibility</p:attrName>
                                        </p:attrNameLst>
                                      </p:cBhvr>
                                      <p:to>
                                        <p:strVal val="hidden"/>
                                      </p:to>
                                    </p:set>
                                  </p:childTnLst>
                                </p:cTn>
                              </p:par>
                              <p:par>
                                <p:cTn id="51" presetID="10" presetClass="exit" presetSubtype="0" fill="hold" grpId="1" nodeType="withEffect">
                                  <p:stCondLst>
                                    <p:cond delay="0"/>
                                  </p:stCondLst>
                                  <p:iterate type="lt">
                                    <p:tmPct val="0"/>
                                  </p:iterate>
                                  <p:childTnLst>
                                    <p:animEffect transition="out" filter="fade">
                                      <p:cBhvr>
                                        <p:cTn id="52" dur="500"/>
                                        <p:tgtEl>
                                          <p:spTgt spid="156">
                                            <p:txEl>
                                              <p:pRg st="0" end="0"/>
                                            </p:txEl>
                                          </p:spTgt>
                                        </p:tgtEl>
                                      </p:cBhvr>
                                    </p:animEffect>
                                    <p:set>
                                      <p:cBhvr>
                                        <p:cTn id="53" dur="1" fill="hold">
                                          <p:stCondLst>
                                            <p:cond delay="499"/>
                                          </p:stCondLst>
                                        </p:cTn>
                                        <p:tgtEl>
                                          <p:spTgt spid="15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build="p"/>
      <p:bldP spid="156" grpId="1"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sp>
        <p:nvSpPr>
          <p:cNvPr id="6" name="Google Shape;77;p16">
            <a:extLst>
              <a:ext uri="{FF2B5EF4-FFF2-40B4-BE49-F238E27FC236}">
                <a16:creationId xmlns:a16="http://schemas.microsoft.com/office/drawing/2014/main" id="{550938F3-091C-9619-9A46-707772B76ACF}"/>
              </a:ext>
            </a:extLst>
          </p:cNvPr>
          <p:cNvSpPr txBox="1">
            <a:spLocks/>
          </p:cNvSpPr>
          <p:nvPr/>
        </p:nvSpPr>
        <p:spPr>
          <a:xfrm>
            <a:off x="0" y="-10575"/>
            <a:ext cx="9144000" cy="490800"/>
          </a:xfrm>
          <a:prstGeom prst="rect">
            <a:avLst/>
          </a:prstGeom>
          <a:noFill/>
          <a:ln>
            <a:noFill/>
          </a:ln>
          <a:effectLst>
            <a:outerShdw blurRad="127000" dist="25400" dir="8700000" algn="bl" rotWithShape="0">
              <a:schemeClr val="dk1">
                <a:alpha val="8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R="0" lvl="1"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R="0" lvl="2"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R="0" lvl="3"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R="0" lvl="4"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R="0" lvl="5"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R="0" lvl="6"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R="0" lvl="7"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R="0" lvl="8" algn="l" rtl="0">
              <a:lnSpc>
                <a:spcPct val="9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algn="ctr">
              <a:lnSpc>
                <a:spcPct val="120000"/>
              </a:lnSpc>
            </a:pPr>
            <a:r>
              <a:rPr lang="en-US">
                <a:solidFill>
                  <a:schemeClr val="bg1"/>
                </a:solidFill>
                <a:effectLst>
                  <a:outerShdw blurRad="38100" dist="38100" dir="2700000" algn="tl">
                    <a:srgbClr val="000000">
                      <a:alpha val="43137"/>
                    </a:srgbClr>
                  </a:outerShdw>
                </a:effectLst>
              </a:rPr>
              <a:t>1.</a:t>
            </a:r>
            <a:r>
              <a:rPr lang="vi-VN">
                <a:solidFill>
                  <a:schemeClr val="bg1"/>
                </a:solidFill>
                <a:effectLst>
                  <a:outerShdw blurRad="38100" dist="38100" dir="2700000" algn="tl">
                    <a:srgbClr val="000000">
                      <a:alpha val="43137"/>
                    </a:srgbClr>
                  </a:outerShdw>
                </a:effectLst>
              </a:rPr>
              <a:t> Cơ cấu xã hội</a:t>
            </a:r>
          </a:p>
        </p:txBody>
      </p:sp>
      <p:sp>
        <p:nvSpPr>
          <p:cNvPr id="156" name="Google Shape;156;p25"/>
          <p:cNvSpPr txBox="1">
            <a:spLocks noGrp="1"/>
          </p:cNvSpPr>
          <p:nvPr>
            <p:ph type="body" idx="1"/>
          </p:nvPr>
        </p:nvSpPr>
        <p:spPr>
          <a:xfrm>
            <a:off x="822960" y="606300"/>
            <a:ext cx="7498080" cy="490800"/>
          </a:xfrm>
          <a:prstGeom prst="rect">
            <a:avLst/>
          </a:prstGeom>
        </p:spPr>
        <p:txBody>
          <a:bodyPr spcFirstLastPara="1" wrap="square" lIns="0" tIns="0" rIns="0" bIns="0" anchor="t" anchorCtr="0">
            <a:noAutofit/>
          </a:bodyPr>
          <a:lstStyle/>
          <a:p>
            <a:pPr marL="101600" indent="0">
              <a:buNone/>
            </a:pPr>
            <a:r>
              <a:rPr lang="en-US"/>
              <a:t>Cơ cấu xã hội - tôn giáo</a:t>
            </a:r>
          </a:p>
        </p:txBody>
      </p:sp>
      <p:pic>
        <p:nvPicPr>
          <p:cNvPr id="3" name="Picture 2" descr="A group of people sitting around a computer&#10;&#10;Description automatically generated with low confidence">
            <a:extLst>
              <a:ext uri="{FF2B5EF4-FFF2-40B4-BE49-F238E27FC236}">
                <a16:creationId xmlns:a16="http://schemas.microsoft.com/office/drawing/2014/main" id="{77D1A69A-9A84-C63E-BFC8-BF5C607F2C01}"/>
              </a:ext>
            </a:extLst>
          </p:cNvPr>
          <p:cNvPicPr>
            <a:picLocks noChangeAspect="1"/>
          </p:cNvPicPr>
          <p:nvPr/>
        </p:nvPicPr>
        <p:blipFill>
          <a:blip r:embed="rId3"/>
          <a:stretch>
            <a:fillRect/>
          </a:stretch>
        </p:blipFill>
        <p:spPr>
          <a:xfrm>
            <a:off x="1302104" y="1524000"/>
            <a:ext cx="6539792" cy="2919953"/>
          </a:xfrm>
          <a:prstGeom prst="rect">
            <a:avLst/>
          </a:prstGeom>
        </p:spPr>
      </p:pic>
    </p:spTree>
    <p:extLst>
      <p:ext uri="{BB962C8B-B14F-4D97-AF65-F5344CB8AC3E}">
        <p14:creationId xmlns:p14="http://schemas.microsoft.com/office/powerpoint/2010/main" val="3920099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56">
                                            <p:txEl>
                                              <p:pRg st="0" end="0"/>
                                            </p:txEl>
                                          </p:spTgt>
                                        </p:tgtEl>
                                        <p:attrNameLst>
                                          <p:attrName>style.visibility</p:attrName>
                                        </p:attrNameLst>
                                      </p:cBhvr>
                                      <p:to>
                                        <p:strVal val="visible"/>
                                      </p:to>
                                    </p:set>
                                    <p:animEffect transition="in" filter="fade">
                                      <p:cBhvr>
                                        <p:cTn id="7" dur="200"/>
                                        <p:tgtEl>
                                          <p:spTgt spid="156">
                                            <p:txEl>
                                              <p:pRg st="0" end="0"/>
                                            </p:txEl>
                                          </p:spTgt>
                                        </p:tgtEl>
                                      </p:cBhvr>
                                    </p:animEffect>
                                  </p:childTnLst>
                                </p:cTn>
                              </p:par>
                            </p:childTnLst>
                          </p:cTn>
                        </p:par>
                        <p:par>
                          <p:cTn id="8" fill="hold">
                            <p:stCondLst>
                              <p:cond delay="54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par>
                                <p:cTn id="17" presetID="10" presetClass="exit" presetSubtype="0" fill="hold" grpId="1" nodeType="withEffect">
                                  <p:stCondLst>
                                    <p:cond delay="0"/>
                                  </p:stCondLst>
                                  <p:iterate type="lt">
                                    <p:tmPct val="0"/>
                                  </p:iterate>
                                  <p:childTnLst>
                                    <p:animEffect transition="out" filter="fade">
                                      <p:cBhvr>
                                        <p:cTn id="18" dur="500"/>
                                        <p:tgtEl>
                                          <p:spTgt spid="156">
                                            <p:txEl>
                                              <p:pRg st="0" end="0"/>
                                            </p:txEl>
                                          </p:spTgt>
                                        </p:tgtEl>
                                      </p:cBhvr>
                                    </p:animEffect>
                                    <p:set>
                                      <p:cBhvr>
                                        <p:cTn id="19" dur="1" fill="hold">
                                          <p:stCondLst>
                                            <p:cond delay="499"/>
                                          </p:stCondLst>
                                        </p:cTn>
                                        <p:tgtEl>
                                          <p:spTgt spid="15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build="p"/>
      <p:bldP spid="156" grpId="1" build="p"/>
    </p:bldLst>
  </p:timing>
</p:sld>
</file>

<file path=ppt/theme/theme1.xml><?xml version="1.0" encoding="utf-8"?>
<a:theme xmlns:a="http://schemas.openxmlformats.org/drawingml/2006/main" name="Orsino template">
  <a:themeElements>
    <a:clrScheme name="Custom 347">
      <a:dk1>
        <a:srgbClr val="08153D"/>
      </a:dk1>
      <a:lt1>
        <a:srgbClr val="FFFFFF"/>
      </a:lt1>
      <a:dk2>
        <a:srgbClr val="6E8097"/>
      </a:dk2>
      <a:lt2>
        <a:srgbClr val="F1F3F5"/>
      </a:lt2>
      <a:accent1>
        <a:srgbClr val="1A80F9"/>
      </a:accent1>
      <a:accent2>
        <a:srgbClr val="7CB8F9"/>
      </a:accent2>
      <a:accent3>
        <a:srgbClr val="C4CCEC"/>
      </a:accent3>
      <a:accent4>
        <a:srgbClr val="23AED6"/>
      </a:accent4>
      <a:accent5>
        <a:srgbClr val="00AB5B"/>
      </a:accent5>
      <a:accent6>
        <a:srgbClr val="C6DC5D"/>
      </a:accent6>
      <a:hlink>
        <a:srgbClr val="14427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F0CB113-556B-4C58-B962-A77A96F756F5}">
  <we:reference id="wa104380907" version="3.0.0.1" store="en-US" storeType="OMEX"/>
  <we:alternateReferences>
    <we:reference id="WA104380907" version="3.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1640</TotalTime>
  <Words>3027</Words>
  <Application>Microsoft Office PowerPoint</Application>
  <PresentationFormat>On-screen Show (16:9)</PresentationFormat>
  <Paragraphs>182</Paragraphs>
  <Slides>42</Slides>
  <Notes>41</Notes>
  <HiddenSlides>4</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Lexend Deca</vt:lpstr>
      <vt:lpstr>Open Sans Light</vt:lpstr>
      <vt:lpstr>Open Sans SemiBold</vt:lpstr>
      <vt:lpstr>Arial</vt:lpstr>
      <vt:lpstr>Orsino template</vt:lpstr>
      <vt:lpstr>CHƯƠNG 5: CƠ CẤU XÃ HỘI - GIAI CẤP VÀ LIÊN MINH GIAI CẤP, TẦNG LỚP TRONG THỜI KỲ QUÁ ĐỘ LÊN CHỦ NGHĨA XÃ HỘI</vt:lpstr>
      <vt:lpstr>MỤC ĐÍCH</vt:lpstr>
      <vt:lpstr>PowerPoint Presentation</vt:lpstr>
      <vt:lpstr>I. Cơ cấu xã hội và cơ cấu xã hội - giai cấp trong thời kỳ quá độ lên chủ nghĩa xã hội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5: CƠ CẤU XÃ HỘI - GIAI CẤP VÀ LIÊN MINH GIAI CẤP, TẦNG LỚP TRONG THỜI KỲ QUÁ ĐỘ LÊN CHỦ NGHĨA XÃ HỘI</dc:title>
  <cp:lastModifiedBy>Tạ Quang,Khôi</cp:lastModifiedBy>
  <cp:revision>325</cp:revision>
  <dcterms:modified xsi:type="dcterms:W3CDTF">2022-07-13T04:26:30Z</dcterms:modified>
</cp:coreProperties>
</file>